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7" r:id="rId2"/>
    <p:sldId id="260" r:id="rId3"/>
    <p:sldId id="274" r:id="rId4"/>
    <p:sldId id="269" r:id="rId5"/>
    <p:sldId id="272" r:id="rId6"/>
    <p:sldId id="273" r:id="rId7"/>
    <p:sldId id="264" r:id="rId8"/>
    <p:sldId id="265" r:id="rId9"/>
    <p:sldId id="297" r:id="rId10"/>
    <p:sldId id="268" r:id="rId11"/>
    <p:sldId id="298" r:id="rId12"/>
    <p:sldId id="270" r:id="rId13"/>
    <p:sldId id="304" r:id="rId14"/>
    <p:sldId id="275" r:id="rId15"/>
    <p:sldId id="276" r:id="rId16"/>
    <p:sldId id="299" r:id="rId17"/>
    <p:sldId id="278" r:id="rId18"/>
    <p:sldId id="300" r:id="rId19"/>
    <p:sldId id="280" r:id="rId20"/>
    <p:sldId id="305" r:id="rId21"/>
    <p:sldId id="281" r:id="rId22"/>
    <p:sldId id="282" r:id="rId23"/>
    <p:sldId id="301" r:id="rId24"/>
    <p:sldId id="284" r:id="rId25"/>
    <p:sldId id="302" r:id="rId26"/>
    <p:sldId id="286" r:id="rId27"/>
    <p:sldId id="295" r:id="rId28"/>
    <p:sldId id="293" r:id="rId29"/>
    <p:sldId id="294" r:id="rId30"/>
    <p:sldId id="3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4"/>
    <p:restoredTop sz="96405"/>
  </p:normalViewPr>
  <p:slideViewPr>
    <p:cSldViewPr snapToGrid="0">
      <p:cViewPr varScale="1">
        <p:scale>
          <a:sx n="153" d="100"/>
          <a:sy n="153"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092D7-F688-A344-AB0D-B2A94F69A190}" type="datetimeFigureOut">
              <a:rPr lang="en-US" smtClean="0"/>
              <a:t>5/8/23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95CD6-BA3E-B24C-AC48-BD655C4CCB5B}" type="slidenum">
              <a:rPr lang="en-US" smtClean="0"/>
              <a:t>‹#›</a:t>
            </a:fld>
            <a:endParaRPr lang="en-US"/>
          </a:p>
        </p:txBody>
      </p:sp>
    </p:spTree>
    <p:extLst>
      <p:ext uri="{BB962C8B-B14F-4D97-AF65-F5344CB8AC3E}">
        <p14:creationId xmlns:p14="http://schemas.microsoft.com/office/powerpoint/2010/main" val="1352001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b.2020.09.00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6BEF5D-F606-394A-B0A8-34A3173DB3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52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Li M, Knapp SK, </a:t>
            </a:r>
            <a:r>
              <a:rPr lang="en-US" b="0" i="0" dirty="0" err="1">
                <a:solidFill>
                  <a:srgbClr val="000000"/>
                </a:solidFill>
                <a:effectLst/>
                <a:latin typeface="verdana" panose="020B0604030504040204" pitchFamily="34" charset="0"/>
              </a:rPr>
              <a:t>Iden</a:t>
            </a:r>
            <a:r>
              <a:rPr lang="en-US" b="0" i="0" dirty="0">
                <a:solidFill>
                  <a:srgbClr val="000000"/>
                </a:solidFill>
                <a:effectLst/>
                <a:latin typeface="verdana" panose="020B0604030504040204" pitchFamily="34" charset="0"/>
              </a:rPr>
              <a:t> S. Mechanisms of melanocyte polarity and differentiation: What can we learn from other neuroectoderm-derived lineages? </a:t>
            </a:r>
            <a:r>
              <a:rPr lang="en-US" b="0" i="1" dirty="0" err="1">
                <a:solidFill>
                  <a:srgbClr val="000000"/>
                </a:solidFill>
                <a:effectLst/>
                <a:latin typeface="verdana" panose="020B0604030504040204" pitchFamily="34" charset="0"/>
              </a:rPr>
              <a:t>Curr</a:t>
            </a:r>
            <a:r>
              <a:rPr lang="en-US" b="0" i="1" dirty="0">
                <a:solidFill>
                  <a:srgbClr val="000000"/>
                </a:solidFill>
                <a:effectLst/>
                <a:latin typeface="verdana" panose="020B0604030504040204" pitchFamily="34" charset="0"/>
              </a:rPr>
              <a:t> </a:t>
            </a:r>
            <a:r>
              <a:rPr lang="en-US" b="0" i="1" dirty="0" err="1">
                <a:solidFill>
                  <a:srgbClr val="000000"/>
                </a:solidFill>
                <a:effectLst/>
                <a:latin typeface="verdana" panose="020B0604030504040204" pitchFamily="34" charset="0"/>
              </a:rPr>
              <a:t>Opin</a:t>
            </a:r>
            <a:r>
              <a:rPr lang="en-US" b="0" i="1" dirty="0">
                <a:solidFill>
                  <a:srgbClr val="000000"/>
                </a:solidFill>
                <a:effectLst/>
                <a:latin typeface="verdana" panose="020B0604030504040204" pitchFamily="34" charset="0"/>
              </a:rPr>
              <a:t> Cell Biol</a:t>
            </a:r>
            <a:r>
              <a:rPr lang="en-US" b="0" i="0" dirty="0">
                <a:solidFill>
                  <a:srgbClr val="000000"/>
                </a:solidFill>
                <a:effectLst/>
                <a:latin typeface="verdana" panose="020B0604030504040204" pitchFamily="34" charset="0"/>
              </a:rPr>
              <a:t>. 2020;67:99-108. </a:t>
            </a:r>
            <a:r>
              <a:rPr lang="en-US" b="0" i="0" dirty="0" err="1">
                <a:solidFill>
                  <a:srgbClr val="000000"/>
                </a:solidFill>
                <a:effectLst/>
                <a:latin typeface="verdana" panose="020B0604030504040204" pitchFamily="34" charset="0"/>
              </a:rPr>
              <a:t>doi</a:t>
            </a:r>
            <a:r>
              <a:rPr lang="en-US" b="0" i="0" dirty="0">
                <a:solidFill>
                  <a:srgbClr val="000000"/>
                </a:solidFill>
                <a:effectLst/>
                <a:latin typeface="verdana" panose="020B0604030504040204" pitchFamily="34" charset="0"/>
              </a:rPr>
              <a:t>: </a:t>
            </a:r>
            <a:r>
              <a:rPr lang="en-US" b="0" i="0" dirty="0">
                <a:effectLst/>
                <a:latin typeface="verdana" panose="020B0604030504040204" pitchFamily="34" charset="0"/>
                <a:hlinkClick r:id="rId3"/>
              </a:rPr>
              <a:t>https://doi.org/10.1016/j.ceb.2020.09.001</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6BEF5D-F606-394A-B0A8-34A3173DB3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384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100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07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57687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668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6873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5586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462708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025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931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6362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57948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1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732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6442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98238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030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5/8/23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0406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19D-DA12-9B14-C190-799E8676219D}"/>
              </a:ext>
            </a:extLst>
          </p:cNvPr>
          <p:cNvSpPr>
            <a:spLocks noGrp="1"/>
          </p:cNvSpPr>
          <p:nvPr>
            <p:ph type="ctrTitle"/>
          </p:nvPr>
        </p:nvSpPr>
        <p:spPr/>
        <p:txBody>
          <a:bodyPr/>
          <a:lstStyle/>
          <a:p>
            <a:r>
              <a:rPr lang="en-US" dirty="0"/>
              <a:t>“To Tea, or Not to Tea”</a:t>
            </a:r>
          </a:p>
        </p:txBody>
      </p:sp>
      <p:sp>
        <p:nvSpPr>
          <p:cNvPr id="3" name="Subtitle 2">
            <a:extLst>
              <a:ext uri="{FF2B5EF4-FFF2-40B4-BE49-F238E27FC236}">
                <a16:creationId xmlns:a16="http://schemas.microsoft.com/office/drawing/2014/main" id="{70412F34-920D-B1A5-F997-8BC74B190970}"/>
              </a:ext>
            </a:extLst>
          </p:cNvPr>
          <p:cNvSpPr>
            <a:spLocks noGrp="1"/>
          </p:cNvSpPr>
          <p:nvPr>
            <p:ph type="subTitle" idx="1"/>
          </p:nvPr>
        </p:nvSpPr>
        <p:spPr/>
        <p:txBody>
          <a:bodyPr/>
          <a:lstStyle/>
          <a:p>
            <a:r>
              <a:rPr lang="en-US" dirty="0"/>
              <a:t>Brandon Thong &amp; Dawn Layman</a:t>
            </a:r>
          </a:p>
        </p:txBody>
      </p:sp>
    </p:spTree>
    <p:extLst>
      <p:ext uri="{BB962C8B-B14F-4D97-AF65-F5344CB8AC3E}">
        <p14:creationId xmlns:p14="http://schemas.microsoft.com/office/powerpoint/2010/main" val="271477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677334" y="10160"/>
            <a:ext cx="8596668" cy="1320800"/>
          </a:xfrm>
        </p:spPr>
        <p:txBody>
          <a:bodyPr/>
          <a:lstStyle/>
          <a:p>
            <a:r>
              <a:rPr lang="en-US" dirty="0"/>
              <a:t>Results: Zonal Week 1 EGCG/CTRL</a:t>
            </a:r>
          </a:p>
        </p:txBody>
      </p:sp>
      <p:pic>
        <p:nvPicPr>
          <p:cNvPr id="9" name="Picture 8">
            <a:extLst>
              <a:ext uri="{FF2B5EF4-FFF2-40B4-BE49-F238E27FC236}">
                <a16:creationId xmlns:a16="http://schemas.microsoft.com/office/drawing/2014/main" id="{87E590A4-3509-DE5F-822C-C334F3A0A6D2}"/>
              </a:ext>
            </a:extLst>
          </p:cNvPr>
          <p:cNvPicPr>
            <a:picLocks noChangeAspect="1"/>
          </p:cNvPicPr>
          <p:nvPr/>
        </p:nvPicPr>
        <p:blipFill>
          <a:blip r:embed="rId2"/>
          <a:stretch>
            <a:fillRect/>
          </a:stretch>
        </p:blipFill>
        <p:spPr>
          <a:xfrm>
            <a:off x="337147" y="2419485"/>
            <a:ext cx="5310327" cy="3898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0C1B793-F83A-456F-E627-FB8DACE8CC46}"/>
              </a:ext>
            </a:extLst>
          </p:cNvPr>
          <p:cNvPicPr>
            <a:picLocks noChangeAspect="1"/>
          </p:cNvPicPr>
          <p:nvPr/>
        </p:nvPicPr>
        <p:blipFill>
          <a:blip r:embed="rId3"/>
          <a:stretch>
            <a:fillRect/>
          </a:stretch>
        </p:blipFill>
        <p:spPr>
          <a:xfrm>
            <a:off x="506559" y="842273"/>
            <a:ext cx="4449370" cy="1548534"/>
          </a:xfrm>
          <a:prstGeom prst="rect">
            <a:avLst/>
          </a:prstGeom>
        </p:spPr>
      </p:pic>
      <p:pic>
        <p:nvPicPr>
          <p:cNvPr id="15" name="Picture 14">
            <a:extLst>
              <a:ext uri="{FF2B5EF4-FFF2-40B4-BE49-F238E27FC236}">
                <a16:creationId xmlns:a16="http://schemas.microsoft.com/office/drawing/2014/main" id="{93064256-D21F-416E-ED69-4BDE07EA36B7}"/>
              </a:ext>
            </a:extLst>
          </p:cNvPr>
          <p:cNvPicPr>
            <a:picLocks noChangeAspect="1"/>
          </p:cNvPicPr>
          <p:nvPr/>
        </p:nvPicPr>
        <p:blipFill>
          <a:blip r:embed="rId4"/>
          <a:stretch>
            <a:fillRect/>
          </a:stretch>
        </p:blipFill>
        <p:spPr>
          <a:xfrm>
            <a:off x="7236073" y="880715"/>
            <a:ext cx="4449370" cy="1484602"/>
          </a:xfrm>
          <a:prstGeom prst="rect">
            <a:avLst/>
          </a:prstGeom>
        </p:spPr>
      </p:pic>
      <p:sp>
        <p:nvSpPr>
          <p:cNvPr id="18" name="Rectangle 17">
            <a:extLst>
              <a:ext uri="{FF2B5EF4-FFF2-40B4-BE49-F238E27FC236}">
                <a16:creationId xmlns:a16="http://schemas.microsoft.com/office/drawing/2014/main" id="{49654B21-F946-6A6F-E320-90482CEFF85F}"/>
              </a:ext>
            </a:extLst>
          </p:cNvPr>
          <p:cNvSpPr/>
          <p:nvPr/>
        </p:nvSpPr>
        <p:spPr>
          <a:xfrm>
            <a:off x="506559" y="1216513"/>
            <a:ext cx="4446309" cy="165247"/>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87E91D36-08EC-B388-35E1-F812FBE9F28C}"/>
              </a:ext>
            </a:extLst>
          </p:cNvPr>
          <p:cNvSpPr/>
          <p:nvPr/>
        </p:nvSpPr>
        <p:spPr>
          <a:xfrm>
            <a:off x="7239132" y="1210569"/>
            <a:ext cx="4446309" cy="165247"/>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1" name="Picture 20">
            <a:extLst>
              <a:ext uri="{FF2B5EF4-FFF2-40B4-BE49-F238E27FC236}">
                <a16:creationId xmlns:a16="http://schemas.microsoft.com/office/drawing/2014/main" id="{E3DD24A4-C87F-6FDE-92E9-C55288F5D752}"/>
              </a:ext>
            </a:extLst>
          </p:cNvPr>
          <p:cNvPicPr>
            <a:picLocks noChangeAspect="1"/>
          </p:cNvPicPr>
          <p:nvPr/>
        </p:nvPicPr>
        <p:blipFill>
          <a:blip r:embed="rId5"/>
          <a:stretch>
            <a:fillRect/>
          </a:stretch>
        </p:blipFill>
        <p:spPr>
          <a:xfrm>
            <a:off x="6524703" y="2390807"/>
            <a:ext cx="5498597" cy="3955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a:extLst>
              <a:ext uri="{FF2B5EF4-FFF2-40B4-BE49-F238E27FC236}">
                <a16:creationId xmlns:a16="http://schemas.microsoft.com/office/drawing/2014/main" id="{9CE3557F-B757-8597-2EFF-E5E027DCB537}"/>
              </a:ext>
            </a:extLst>
          </p:cNvPr>
          <p:cNvSpPr txBox="1"/>
          <p:nvPr/>
        </p:nvSpPr>
        <p:spPr>
          <a:xfrm>
            <a:off x="1664059" y="589002"/>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1</a:t>
            </a:r>
          </a:p>
        </p:txBody>
      </p:sp>
      <p:sp>
        <p:nvSpPr>
          <p:cNvPr id="25" name="TextBox 24">
            <a:extLst>
              <a:ext uri="{FF2B5EF4-FFF2-40B4-BE49-F238E27FC236}">
                <a16:creationId xmlns:a16="http://schemas.microsoft.com/office/drawing/2014/main" id="{3DD72B81-73BE-248B-F201-3FB3EE5C23D7}"/>
              </a:ext>
            </a:extLst>
          </p:cNvPr>
          <p:cNvSpPr txBox="1"/>
          <p:nvPr/>
        </p:nvSpPr>
        <p:spPr>
          <a:xfrm>
            <a:off x="8727450" y="518408"/>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2</a:t>
            </a:r>
          </a:p>
        </p:txBody>
      </p:sp>
    </p:spTree>
    <p:extLst>
      <p:ext uri="{BB962C8B-B14F-4D97-AF65-F5344CB8AC3E}">
        <p14:creationId xmlns:p14="http://schemas.microsoft.com/office/powerpoint/2010/main" val="10036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36316"/>
            <a:ext cx="8596668" cy="1320800"/>
          </a:xfrm>
        </p:spPr>
        <p:txBody>
          <a:bodyPr/>
          <a:lstStyle/>
          <a:p>
            <a:r>
              <a:rPr lang="en-US" dirty="0"/>
              <a:t>Results: Zonal Week 1 EGCG/CTRL</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723286"/>
            <a:ext cx="8596668" cy="2104340"/>
          </a:xfrm>
        </p:spPr>
        <p:txBody>
          <a:bodyPr>
            <a:normAutofit/>
          </a:bodyPr>
          <a:lstStyle/>
          <a:p>
            <a:r>
              <a:rPr lang="en-US" dirty="0"/>
              <a:t>Heatmaps were generated for each cluster, with associated Go-Term Enrichment analysis for each cluster. These are for Clusters 3 + 4</a:t>
            </a:r>
          </a:p>
        </p:txBody>
      </p:sp>
      <p:pic>
        <p:nvPicPr>
          <p:cNvPr id="5" name="Picture 4">
            <a:extLst>
              <a:ext uri="{FF2B5EF4-FFF2-40B4-BE49-F238E27FC236}">
                <a16:creationId xmlns:a16="http://schemas.microsoft.com/office/drawing/2014/main" id="{027FBEEE-5D21-E2EE-0C66-E72437BECFA6}"/>
              </a:ext>
            </a:extLst>
          </p:cNvPr>
          <p:cNvPicPr>
            <a:picLocks noChangeAspect="1"/>
          </p:cNvPicPr>
          <p:nvPr/>
        </p:nvPicPr>
        <p:blipFill>
          <a:blip r:embed="rId3"/>
          <a:stretch>
            <a:fillRect/>
          </a:stretch>
        </p:blipFill>
        <p:spPr>
          <a:xfrm>
            <a:off x="677334" y="1570264"/>
            <a:ext cx="4685765" cy="2956879"/>
          </a:xfrm>
          <a:prstGeom prst="rect">
            <a:avLst/>
          </a:prstGeom>
        </p:spPr>
      </p:pic>
      <p:pic>
        <p:nvPicPr>
          <p:cNvPr id="8" name="Picture 7">
            <a:extLst>
              <a:ext uri="{FF2B5EF4-FFF2-40B4-BE49-F238E27FC236}">
                <a16:creationId xmlns:a16="http://schemas.microsoft.com/office/drawing/2014/main" id="{E635F97C-1F17-B1B8-0A50-9E3B588F00C6}"/>
              </a:ext>
            </a:extLst>
          </p:cNvPr>
          <p:cNvPicPr>
            <a:picLocks noChangeAspect="1"/>
          </p:cNvPicPr>
          <p:nvPr/>
        </p:nvPicPr>
        <p:blipFill>
          <a:blip r:embed="rId4"/>
          <a:stretch>
            <a:fillRect/>
          </a:stretch>
        </p:blipFill>
        <p:spPr>
          <a:xfrm>
            <a:off x="805632" y="4551160"/>
            <a:ext cx="4170036" cy="1769936"/>
          </a:xfrm>
          <a:prstGeom prst="rect">
            <a:avLst/>
          </a:prstGeom>
        </p:spPr>
      </p:pic>
      <p:pic>
        <p:nvPicPr>
          <p:cNvPr id="11" name="Picture 10">
            <a:extLst>
              <a:ext uri="{FF2B5EF4-FFF2-40B4-BE49-F238E27FC236}">
                <a16:creationId xmlns:a16="http://schemas.microsoft.com/office/drawing/2014/main" id="{09B28536-56BB-9042-EFC7-F10F50ACD9FB}"/>
              </a:ext>
            </a:extLst>
          </p:cNvPr>
          <p:cNvPicPr>
            <a:picLocks noChangeAspect="1"/>
          </p:cNvPicPr>
          <p:nvPr/>
        </p:nvPicPr>
        <p:blipFill>
          <a:blip r:embed="rId5"/>
          <a:stretch>
            <a:fillRect/>
          </a:stretch>
        </p:blipFill>
        <p:spPr>
          <a:xfrm>
            <a:off x="6096000" y="1570264"/>
            <a:ext cx="4685765" cy="2930615"/>
          </a:xfrm>
          <a:prstGeom prst="rect">
            <a:avLst/>
          </a:prstGeom>
        </p:spPr>
      </p:pic>
      <p:pic>
        <p:nvPicPr>
          <p:cNvPr id="13" name="Picture 12">
            <a:extLst>
              <a:ext uri="{FF2B5EF4-FFF2-40B4-BE49-F238E27FC236}">
                <a16:creationId xmlns:a16="http://schemas.microsoft.com/office/drawing/2014/main" id="{09CF25E1-1829-F6D3-ABDB-43C639AE54A6}"/>
              </a:ext>
            </a:extLst>
          </p:cNvPr>
          <p:cNvPicPr>
            <a:picLocks noChangeAspect="1"/>
          </p:cNvPicPr>
          <p:nvPr/>
        </p:nvPicPr>
        <p:blipFill>
          <a:blip r:embed="rId6"/>
          <a:stretch>
            <a:fillRect/>
          </a:stretch>
        </p:blipFill>
        <p:spPr>
          <a:xfrm>
            <a:off x="6551817" y="4551160"/>
            <a:ext cx="3916369" cy="1842475"/>
          </a:xfrm>
          <a:prstGeom prst="rect">
            <a:avLst/>
          </a:prstGeom>
        </p:spPr>
      </p:pic>
      <p:sp>
        <p:nvSpPr>
          <p:cNvPr id="4" name="Rectangle 3">
            <a:extLst>
              <a:ext uri="{FF2B5EF4-FFF2-40B4-BE49-F238E27FC236}">
                <a16:creationId xmlns:a16="http://schemas.microsoft.com/office/drawing/2014/main" id="{44CA2112-79BD-740D-73B3-094330EDF8E8}"/>
              </a:ext>
            </a:extLst>
          </p:cNvPr>
          <p:cNvSpPr/>
          <p:nvPr/>
        </p:nvSpPr>
        <p:spPr>
          <a:xfrm>
            <a:off x="1410235" y="1851941"/>
            <a:ext cx="207550" cy="2169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4579E2D-0E0C-24FA-A862-A0C57A7517E0}"/>
              </a:ext>
            </a:extLst>
          </p:cNvPr>
          <p:cNvSpPr/>
          <p:nvPr/>
        </p:nvSpPr>
        <p:spPr>
          <a:xfrm>
            <a:off x="6881446" y="1851941"/>
            <a:ext cx="211016" cy="2104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Arrow Connector 6">
            <a:extLst>
              <a:ext uri="{FF2B5EF4-FFF2-40B4-BE49-F238E27FC236}">
                <a16:creationId xmlns:a16="http://schemas.microsoft.com/office/drawing/2014/main" id="{313CF54F-D975-FF34-BE63-4AB537A9E815}"/>
              </a:ext>
            </a:extLst>
          </p:cNvPr>
          <p:cNvCxnSpPr>
            <a:cxnSpLocks/>
          </p:cNvCxnSpPr>
          <p:nvPr/>
        </p:nvCxnSpPr>
        <p:spPr>
          <a:xfrm flipV="1">
            <a:off x="1529862" y="2088900"/>
            <a:ext cx="0" cy="2721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7C7662-D5B3-04F8-3ED1-CE2F0F7B6139}"/>
              </a:ext>
            </a:extLst>
          </p:cNvPr>
          <p:cNvCxnSpPr>
            <a:cxnSpLocks/>
          </p:cNvCxnSpPr>
          <p:nvPr/>
        </p:nvCxnSpPr>
        <p:spPr>
          <a:xfrm flipV="1">
            <a:off x="1501394" y="3495722"/>
            <a:ext cx="0" cy="2983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C3B201-F50A-F888-A71F-FC51C242E55C}"/>
              </a:ext>
            </a:extLst>
          </p:cNvPr>
          <p:cNvCxnSpPr>
            <a:cxnSpLocks/>
          </p:cNvCxnSpPr>
          <p:nvPr/>
        </p:nvCxnSpPr>
        <p:spPr>
          <a:xfrm flipV="1">
            <a:off x="1512278" y="3060765"/>
            <a:ext cx="0" cy="18415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4ECFCC-BB27-22BE-6784-F19A30FA4063}"/>
              </a:ext>
            </a:extLst>
          </p:cNvPr>
          <p:cNvCxnSpPr>
            <a:cxnSpLocks/>
          </p:cNvCxnSpPr>
          <p:nvPr/>
        </p:nvCxnSpPr>
        <p:spPr>
          <a:xfrm flipV="1">
            <a:off x="1512278" y="2628447"/>
            <a:ext cx="0" cy="2423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AD52A8-B7BD-775A-5AF7-9EE470A14FB9}"/>
              </a:ext>
            </a:extLst>
          </p:cNvPr>
          <p:cNvCxnSpPr>
            <a:cxnSpLocks/>
          </p:cNvCxnSpPr>
          <p:nvPr/>
        </p:nvCxnSpPr>
        <p:spPr>
          <a:xfrm>
            <a:off x="6986954" y="2105292"/>
            <a:ext cx="0" cy="255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BCAAC0-BE7F-51C5-7378-A48E567C549D}"/>
              </a:ext>
            </a:extLst>
          </p:cNvPr>
          <p:cNvCxnSpPr>
            <a:cxnSpLocks/>
          </p:cNvCxnSpPr>
          <p:nvPr/>
        </p:nvCxnSpPr>
        <p:spPr>
          <a:xfrm>
            <a:off x="6992816" y="3014397"/>
            <a:ext cx="0" cy="277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DFF665-078C-912C-7235-365F31E0D9A3}"/>
              </a:ext>
            </a:extLst>
          </p:cNvPr>
          <p:cNvCxnSpPr>
            <a:cxnSpLocks/>
          </p:cNvCxnSpPr>
          <p:nvPr/>
        </p:nvCxnSpPr>
        <p:spPr>
          <a:xfrm>
            <a:off x="6986954" y="2585505"/>
            <a:ext cx="0" cy="242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A5E129-6E9D-FF69-370B-4D9881F1AB3D}"/>
              </a:ext>
            </a:extLst>
          </p:cNvPr>
          <p:cNvCxnSpPr>
            <a:cxnSpLocks/>
          </p:cNvCxnSpPr>
          <p:nvPr/>
        </p:nvCxnSpPr>
        <p:spPr>
          <a:xfrm>
            <a:off x="6986954" y="3495722"/>
            <a:ext cx="0" cy="270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Up Arrow 17">
            <a:extLst>
              <a:ext uri="{FF2B5EF4-FFF2-40B4-BE49-F238E27FC236}">
                <a16:creationId xmlns:a16="http://schemas.microsoft.com/office/drawing/2014/main" id="{7BACAD06-FE62-0798-49F5-22EBF3926C97}"/>
              </a:ext>
            </a:extLst>
          </p:cNvPr>
          <p:cNvSpPr/>
          <p:nvPr/>
        </p:nvSpPr>
        <p:spPr>
          <a:xfrm>
            <a:off x="321000" y="4983193"/>
            <a:ext cx="484632" cy="97840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Up Arrow 18">
            <a:extLst>
              <a:ext uri="{FF2B5EF4-FFF2-40B4-BE49-F238E27FC236}">
                <a16:creationId xmlns:a16="http://schemas.microsoft.com/office/drawing/2014/main" id="{2660168D-A2B8-0A7E-EFC6-52D0F5CA719C}"/>
              </a:ext>
            </a:extLst>
          </p:cNvPr>
          <p:cNvSpPr/>
          <p:nvPr/>
        </p:nvSpPr>
        <p:spPr>
          <a:xfrm flipV="1">
            <a:off x="10539449" y="4983193"/>
            <a:ext cx="484632" cy="10810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03E7546A-38EC-E3A3-F8CE-AD56EF18393B}"/>
              </a:ext>
            </a:extLst>
          </p:cNvPr>
          <p:cNvSpPr txBox="1"/>
          <p:nvPr/>
        </p:nvSpPr>
        <p:spPr>
          <a:xfrm>
            <a:off x="1237407" y="6373174"/>
            <a:ext cx="310572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Metabolic Processes / Reproduction?</a:t>
            </a:r>
          </a:p>
        </p:txBody>
      </p:sp>
      <p:sp>
        <p:nvSpPr>
          <p:cNvPr id="21" name="TextBox 20">
            <a:extLst>
              <a:ext uri="{FF2B5EF4-FFF2-40B4-BE49-F238E27FC236}">
                <a16:creationId xmlns:a16="http://schemas.microsoft.com/office/drawing/2014/main" id="{D14B4C30-5DC4-EBCE-8E95-319149DF3A7D}"/>
              </a:ext>
            </a:extLst>
          </p:cNvPr>
          <p:cNvSpPr txBox="1"/>
          <p:nvPr/>
        </p:nvSpPr>
        <p:spPr>
          <a:xfrm>
            <a:off x="6985577" y="6393635"/>
            <a:ext cx="30488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Immune / ECM / Protein </a:t>
            </a:r>
            <a:r>
              <a:rPr kumimoji="0" lang="en-US" sz="1400" b="0" i="0" u="none" strike="noStrike" kern="1200" cap="none" spc="0" normalizeH="0" baseline="0" noProof="0" dirty="0" err="1">
                <a:ln>
                  <a:noFill/>
                </a:ln>
                <a:solidFill>
                  <a:prstClr val="black"/>
                </a:solidFill>
                <a:effectLst/>
                <a:uLnTx/>
                <a:uFillTx/>
                <a:latin typeface="Trebuchet MS" panose="020B0603020202020204"/>
                <a:ea typeface="+mn-ea"/>
                <a:cs typeface="+mn-cs"/>
              </a:rPr>
              <a:t>pepsidases</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93435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758614" y="0"/>
            <a:ext cx="8596668" cy="1320800"/>
          </a:xfrm>
        </p:spPr>
        <p:txBody>
          <a:bodyPr/>
          <a:lstStyle/>
          <a:p>
            <a:r>
              <a:rPr lang="en-US" dirty="0"/>
              <a:t>Results: Zonal Week 1 EGCG/CTRL</a:t>
            </a:r>
          </a:p>
        </p:txBody>
      </p:sp>
      <p:pic>
        <p:nvPicPr>
          <p:cNvPr id="4" name="Picture 3">
            <a:extLst>
              <a:ext uri="{FF2B5EF4-FFF2-40B4-BE49-F238E27FC236}">
                <a16:creationId xmlns:a16="http://schemas.microsoft.com/office/drawing/2014/main" id="{B2926DB2-5320-5968-76A3-ED5F6F14F3AD}"/>
              </a:ext>
            </a:extLst>
          </p:cNvPr>
          <p:cNvPicPr>
            <a:picLocks noChangeAspect="1"/>
          </p:cNvPicPr>
          <p:nvPr/>
        </p:nvPicPr>
        <p:blipFill>
          <a:blip r:embed="rId2"/>
          <a:stretch>
            <a:fillRect/>
          </a:stretch>
        </p:blipFill>
        <p:spPr>
          <a:xfrm>
            <a:off x="786090" y="1014308"/>
            <a:ext cx="4940757" cy="995492"/>
          </a:xfrm>
          <a:prstGeom prst="rect">
            <a:avLst/>
          </a:prstGeom>
        </p:spPr>
      </p:pic>
      <p:sp>
        <p:nvSpPr>
          <p:cNvPr id="9" name="TextBox 8">
            <a:extLst>
              <a:ext uri="{FF2B5EF4-FFF2-40B4-BE49-F238E27FC236}">
                <a16:creationId xmlns:a16="http://schemas.microsoft.com/office/drawing/2014/main" id="{DEC837C1-74FA-DCA0-6C09-B8A2627C86AF}"/>
              </a:ext>
            </a:extLst>
          </p:cNvPr>
          <p:cNvSpPr txBox="1"/>
          <p:nvPr/>
        </p:nvSpPr>
        <p:spPr>
          <a:xfrm>
            <a:off x="2356220" y="647317"/>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3</a:t>
            </a:r>
          </a:p>
        </p:txBody>
      </p:sp>
      <p:pic>
        <p:nvPicPr>
          <p:cNvPr id="11" name="Picture 10">
            <a:extLst>
              <a:ext uri="{FF2B5EF4-FFF2-40B4-BE49-F238E27FC236}">
                <a16:creationId xmlns:a16="http://schemas.microsoft.com/office/drawing/2014/main" id="{1B01B9C1-8C13-ACD1-7D24-B71EAF181B8A}"/>
              </a:ext>
            </a:extLst>
          </p:cNvPr>
          <p:cNvPicPr>
            <a:picLocks noChangeAspect="1"/>
          </p:cNvPicPr>
          <p:nvPr/>
        </p:nvPicPr>
        <p:blipFill>
          <a:blip r:embed="rId3"/>
          <a:stretch>
            <a:fillRect/>
          </a:stretch>
        </p:blipFill>
        <p:spPr>
          <a:xfrm>
            <a:off x="7684367" y="1014308"/>
            <a:ext cx="3721543" cy="546063"/>
          </a:xfrm>
          <a:prstGeom prst="rect">
            <a:avLst/>
          </a:prstGeom>
        </p:spPr>
      </p:pic>
      <p:pic>
        <p:nvPicPr>
          <p:cNvPr id="13" name="Picture 12">
            <a:extLst>
              <a:ext uri="{FF2B5EF4-FFF2-40B4-BE49-F238E27FC236}">
                <a16:creationId xmlns:a16="http://schemas.microsoft.com/office/drawing/2014/main" id="{B7610855-9A84-2A0A-23A8-FFE8FDFB4D76}"/>
              </a:ext>
            </a:extLst>
          </p:cNvPr>
          <p:cNvPicPr>
            <a:picLocks noChangeAspect="1"/>
          </p:cNvPicPr>
          <p:nvPr/>
        </p:nvPicPr>
        <p:blipFill>
          <a:blip r:embed="rId4"/>
          <a:stretch>
            <a:fillRect/>
          </a:stretch>
        </p:blipFill>
        <p:spPr>
          <a:xfrm>
            <a:off x="6454995" y="2090277"/>
            <a:ext cx="5498597" cy="39576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CB1E47DE-803A-4F6A-5080-47DEA2F2AC8B}"/>
              </a:ext>
            </a:extLst>
          </p:cNvPr>
          <p:cNvSpPr txBox="1"/>
          <p:nvPr/>
        </p:nvSpPr>
        <p:spPr>
          <a:xfrm>
            <a:off x="8468760" y="647317"/>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4</a:t>
            </a:r>
          </a:p>
        </p:txBody>
      </p:sp>
      <p:sp>
        <p:nvSpPr>
          <p:cNvPr id="3" name="Rectangle 2">
            <a:extLst>
              <a:ext uri="{FF2B5EF4-FFF2-40B4-BE49-F238E27FC236}">
                <a16:creationId xmlns:a16="http://schemas.microsoft.com/office/drawing/2014/main" id="{736CAA73-FCD8-9B3A-2515-441D4A064E7D}"/>
              </a:ext>
            </a:extLst>
          </p:cNvPr>
          <p:cNvSpPr/>
          <p:nvPr/>
        </p:nvSpPr>
        <p:spPr>
          <a:xfrm>
            <a:off x="786090" y="1320800"/>
            <a:ext cx="4693530" cy="178924"/>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DCE6BAF-A6A7-00C4-87AB-7B0AD0158B72}"/>
              </a:ext>
            </a:extLst>
          </p:cNvPr>
          <p:cNvSpPr/>
          <p:nvPr/>
        </p:nvSpPr>
        <p:spPr>
          <a:xfrm>
            <a:off x="7132127" y="1335175"/>
            <a:ext cx="4273783" cy="164549"/>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2566A04-C795-ADC4-AD18-307D70892993}"/>
              </a:ext>
            </a:extLst>
          </p:cNvPr>
          <p:cNvPicPr>
            <a:picLocks noChangeAspect="1"/>
          </p:cNvPicPr>
          <p:nvPr/>
        </p:nvPicPr>
        <p:blipFill>
          <a:blip r:embed="rId5"/>
          <a:stretch>
            <a:fillRect/>
          </a:stretch>
        </p:blipFill>
        <p:spPr>
          <a:xfrm>
            <a:off x="1493135" y="2117928"/>
            <a:ext cx="3520128" cy="4484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469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6138-AAF9-BEAD-F42D-B1BD7090B6D1}"/>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A84D1391-9F42-62B7-38FD-6907F0FDB398}"/>
              </a:ext>
            </a:extLst>
          </p:cNvPr>
          <p:cNvSpPr>
            <a:spLocks noGrp="1"/>
          </p:cNvSpPr>
          <p:nvPr>
            <p:ph type="body" idx="1"/>
          </p:nvPr>
        </p:nvSpPr>
        <p:spPr>
          <a:xfrm>
            <a:off x="677335" y="4527448"/>
            <a:ext cx="8596668" cy="2005432"/>
          </a:xfrm>
        </p:spPr>
        <p:txBody>
          <a:bodyPr>
            <a:normAutofit/>
          </a:bodyPr>
          <a:lstStyle/>
          <a:p>
            <a:r>
              <a:rPr lang="en-US" dirty="0"/>
              <a:t>Three Comparisons:</a:t>
            </a:r>
          </a:p>
          <a:p>
            <a:r>
              <a:rPr lang="en-US" dirty="0"/>
              <a:t>Week 1 EGCG vs Placebo</a:t>
            </a:r>
          </a:p>
          <a:p>
            <a:r>
              <a:rPr lang="en-US" dirty="0">
                <a:highlight>
                  <a:srgbClr val="FFFF00"/>
                </a:highlight>
              </a:rPr>
              <a:t>Week 1 vs Week 2: Explore Treatment effects over time:</a:t>
            </a:r>
          </a:p>
          <a:p>
            <a:r>
              <a:rPr lang="en-US" dirty="0"/>
              <a:t>Week 1 vs Week 2: “Global Change” Week 1 vs Week 2</a:t>
            </a:r>
          </a:p>
        </p:txBody>
      </p:sp>
      <p:pic>
        <p:nvPicPr>
          <p:cNvPr id="4" name="Picture 3">
            <a:extLst>
              <a:ext uri="{FF2B5EF4-FFF2-40B4-BE49-F238E27FC236}">
                <a16:creationId xmlns:a16="http://schemas.microsoft.com/office/drawing/2014/main" id="{80F9D407-7FEC-3B96-2E1D-E7A5B6675354}"/>
              </a:ext>
            </a:extLst>
          </p:cNvPr>
          <p:cNvPicPr>
            <a:picLocks noChangeAspect="1"/>
          </p:cNvPicPr>
          <p:nvPr/>
        </p:nvPicPr>
        <p:blipFill>
          <a:blip r:embed="rId2"/>
          <a:stretch>
            <a:fillRect/>
          </a:stretch>
        </p:blipFill>
        <p:spPr>
          <a:xfrm>
            <a:off x="9418186" y="4913576"/>
            <a:ext cx="2541204" cy="1699497"/>
          </a:xfrm>
          <a:prstGeom prst="rect">
            <a:avLst/>
          </a:prstGeom>
        </p:spPr>
      </p:pic>
    </p:spTree>
    <p:extLst>
      <p:ext uri="{BB962C8B-B14F-4D97-AF65-F5344CB8AC3E}">
        <p14:creationId xmlns:p14="http://schemas.microsoft.com/office/powerpoint/2010/main" val="2904494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13269"/>
            <a:ext cx="8596668" cy="1320800"/>
          </a:xfrm>
        </p:spPr>
        <p:txBody>
          <a:bodyPr/>
          <a:lstStyle/>
          <a:p>
            <a:r>
              <a:rPr lang="en-US" dirty="0"/>
              <a:t>Results: Zonal Week 1 vs Week 2</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034784"/>
            <a:ext cx="8596668" cy="3880773"/>
          </a:xfrm>
        </p:spPr>
        <p:txBody>
          <a:bodyPr/>
          <a:lstStyle/>
          <a:p>
            <a:r>
              <a:rPr lang="en-US" dirty="0"/>
              <a:t>Below is the Top 10 significantly Differentially Expressed Genes (DEGs) from LIMMA analysis, indicated in the blue reference </a:t>
            </a:r>
            <a:r>
              <a:rPr lang="en-US" dirty="0" err="1"/>
              <a:t>rownames</a:t>
            </a:r>
            <a:r>
              <a:rPr lang="en-US" dirty="0"/>
              <a:t> in the associated Volcano Plot. </a:t>
            </a:r>
          </a:p>
          <a:p>
            <a:r>
              <a:rPr lang="en-US" dirty="0"/>
              <a:t>Which we were able to convert into table format for identification</a:t>
            </a:r>
          </a:p>
        </p:txBody>
      </p:sp>
      <p:pic>
        <p:nvPicPr>
          <p:cNvPr id="5" name="Picture 4">
            <a:extLst>
              <a:ext uri="{FF2B5EF4-FFF2-40B4-BE49-F238E27FC236}">
                <a16:creationId xmlns:a16="http://schemas.microsoft.com/office/drawing/2014/main" id="{E9FB3D2B-4AE0-51A2-F87B-4932EA1BE48D}"/>
              </a:ext>
            </a:extLst>
          </p:cNvPr>
          <p:cNvPicPr>
            <a:picLocks noChangeAspect="1"/>
          </p:cNvPicPr>
          <p:nvPr/>
        </p:nvPicPr>
        <p:blipFill>
          <a:blip r:embed="rId2"/>
          <a:stretch>
            <a:fillRect/>
          </a:stretch>
        </p:blipFill>
        <p:spPr>
          <a:xfrm>
            <a:off x="5288437" y="3191554"/>
            <a:ext cx="6019014" cy="2073067"/>
          </a:xfrm>
          <a:prstGeom prst="rect">
            <a:avLst/>
          </a:prstGeom>
        </p:spPr>
      </p:pic>
      <p:pic>
        <p:nvPicPr>
          <p:cNvPr id="7" name="Picture 6">
            <a:extLst>
              <a:ext uri="{FF2B5EF4-FFF2-40B4-BE49-F238E27FC236}">
                <a16:creationId xmlns:a16="http://schemas.microsoft.com/office/drawing/2014/main" id="{EBB8020E-E54E-93F7-E6DF-7F5AF1C0D43F}"/>
              </a:ext>
            </a:extLst>
          </p:cNvPr>
          <p:cNvPicPr>
            <a:picLocks noChangeAspect="1"/>
          </p:cNvPicPr>
          <p:nvPr/>
        </p:nvPicPr>
        <p:blipFill>
          <a:blip r:embed="rId3"/>
          <a:stretch>
            <a:fillRect/>
          </a:stretch>
        </p:blipFill>
        <p:spPr>
          <a:xfrm>
            <a:off x="677334" y="2878545"/>
            <a:ext cx="4611103" cy="2735141"/>
          </a:xfrm>
          <a:prstGeom prst="rect">
            <a:avLst/>
          </a:prstGeom>
        </p:spPr>
      </p:pic>
      <p:sp>
        <p:nvSpPr>
          <p:cNvPr id="6" name="TextBox 5">
            <a:extLst>
              <a:ext uri="{FF2B5EF4-FFF2-40B4-BE49-F238E27FC236}">
                <a16:creationId xmlns:a16="http://schemas.microsoft.com/office/drawing/2014/main" id="{E6B19B5C-7C91-6156-BC4F-44352598F704}"/>
              </a:ext>
            </a:extLst>
          </p:cNvPr>
          <p:cNvSpPr txBox="1"/>
          <p:nvPr/>
        </p:nvSpPr>
        <p:spPr>
          <a:xfrm>
            <a:off x="5355520" y="5264621"/>
            <a:ext cx="610186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Highlighted top 10 genes are common to Week1 EGCG vs Placebo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Additional genes related to: Energy, Wound Healing, ECM Remodeling, Protein Translocation.</a:t>
            </a:r>
          </a:p>
        </p:txBody>
      </p:sp>
      <p:sp>
        <p:nvSpPr>
          <p:cNvPr id="8" name="Rectangle 7">
            <a:extLst>
              <a:ext uri="{FF2B5EF4-FFF2-40B4-BE49-F238E27FC236}">
                <a16:creationId xmlns:a16="http://schemas.microsoft.com/office/drawing/2014/main" id="{1C73FA65-4F74-6A03-5EB7-3F8B9A81D04E}"/>
              </a:ext>
            </a:extLst>
          </p:cNvPr>
          <p:cNvSpPr/>
          <p:nvPr/>
        </p:nvSpPr>
        <p:spPr>
          <a:xfrm>
            <a:off x="5288437" y="3690839"/>
            <a:ext cx="6019014" cy="646699"/>
          </a:xfrm>
          <a:prstGeom prst="rect">
            <a:avLst/>
          </a:prstGeom>
          <a:solidFill>
            <a:schemeClr val="accent1">
              <a:alpha val="491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5091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55307"/>
            <a:ext cx="8596668" cy="1320800"/>
          </a:xfrm>
        </p:spPr>
        <p:txBody>
          <a:bodyPr/>
          <a:lstStyle/>
          <a:p>
            <a:r>
              <a:rPr lang="en-US" dirty="0"/>
              <a:t>Results: Zonal Week 1 vs Week 2</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081920"/>
            <a:ext cx="8596668" cy="2104340"/>
          </a:xfrm>
        </p:spPr>
        <p:txBody>
          <a:bodyPr>
            <a:normAutofit fontScale="92500" lnSpcReduction="20000"/>
          </a:bodyPr>
          <a:lstStyle/>
          <a:p>
            <a:r>
              <a:rPr lang="en-US" dirty="0"/>
              <a:t>To keep p-value cutoffs for DEG analysis the same between all comparisons, we had to implement a FDR cutoff of 0.2 and a L2FC of 1.5 in order to capture enough significant gene candidates for cluster analysis.</a:t>
            </a:r>
          </a:p>
          <a:p>
            <a:r>
              <a:rPr lang="en-US" dirty="0"/>
              <a:t>This produced a hierarchical clustering graph for Zonal Week 1 vs Week 2 that was less congested than previous, however the aid of a Silhouette plot was utilized to determine ideal clustering selection, which was determined k=4. </a:t>
            </a:r>
          </a:p>
          <a:p>
            <a:r>
              <a:rPr lang="en-US" dirty="0"/>
              <a:t>K was based on the sharp decline for this cluster, which created a break-point that we felt was fit for analysis. Other interesting clusters were at 10 and 15.</a:t>
            </a:r>
          </a:p>
        </p:txBody>
      </p:sp>
      <p:pic>
        <p:nvPicPr>
          <p:cNvPr id="6" name="Picture 5">
            <a:extLst>
              <a:ext uri="{FF2B5EF4-FFF2-40B4-BE49-F238E27FC236}">
                <a16:creationId xmlns:a16="http://schemas.microsoft.com/office/drawing/2014/main" id="{AC682026-0118-6A93-1A1E-900D5A34F39C}"/>
              </a:ext>
            </a:extLst>
          </p:cNvPr>
          <p:cNvPicPr>
            <a:picLocks noChangeAspect="1"/>
          </p:cNvPicPr>
          <p:nvPr/>
        </p:nvPicPr>
        <p:blipFill>
          <a:blip r:embed="rId2"/>
          <a:stretch>
            <a:fillRect/>
          </a:stretch>
        </p:blipFill>
        <p:spPr>
          <a:xfrm>
            <a:off x="677334" y="3355173"/>
            <a:ext cx="5591470" cy="3321346"/>
          </a:xfrm>
          <a:prstGeom prst="rect">
            <a:avLst/>
          </a:prstGeom>
        </p:spPr>
      </p:pic>
      <p:pic>
        <p:nvPicPr>
          <p:cNvPr id="9" name="Picture 8">
            <a:extLst>
              <a:ext uri="{FF2B5EF4-FFF2-40B4-BE49-F238E27FC236}">
                <a16:creationId xmlns:a16="http://schemas.microsoft.com/office/drawing/2014/main" id="{99017D27-DFCA-C078-8C7B-04A7C81CD90E}"/>
              </a:ext>
            </a:extLst>
          </p:cNvPr>
          <p:cNvPicPr>
            <a:picLocks noChangeAspect="1"/>
          </p:cNvPicPr>
          <p:nvPr/>
        </p:nvPicPr>
        <p:blipFill>
          <a:blip r:embed="rId3"/>
          <a:stretch>
            <a:fillRect/>
          </a:stretch>
        </p:blipFill>
        <p:spPr>
          <a:xfrm>
            <a:off x="6268804" y="3661134"/>
            <a:ext cx="5126420" cy="2709423"/>
          </a:xfrm>
          <a:prstGeom prst="rect">
            <a:avLst/>
          </a:prstGeom>
        </p:spPr>
      </p:pic>
    </p:spTree>
    <p:extLst>
      <p:ext uri="{BB962C8B-B14F-4D97-AF65-F5344CB8AC3E}">
        <p14:creationId xmlns:p14="http://schemas.microsoft.com/office/powerpoint/2010/main" val="185663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704055" y="7324"/>
            <a:ext cx="8596668" cy="1320800"/>
          </a:xfrm>
        </p:spPr>
        <p:txBody>
          <a:bodyPr/>
          <a:lstStyle/>
          <a:p>
            <a:r>
              <a:rPr lang="en-US" dirty="0"/>
              <a:t>Results: Zonal Week 1 vs Week 2</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730775" y="667724"/>
            <a:ext cx="8596668" cy="2104340"/>
          </a:xfrm>
        </p:spPr>
        <p:txBody>
          <a:bodyPr>
            <a:normAutofit/>
          </a:bodyPr>
          <a:lstStyle/>
          <a:p>
            <a:r>
              <a:rPr lang="en-US" dirty="0"/>
              <a:t>Heatmaps were generated for each cluster, with associated Go-Term Enrichment analysis for each cluster. These are for Clusters 1 + 2</a:t>
            </a:r>
          </a:p>
        </p:txBody>
      </p:sp>
      <p:pic>
        <p:nvPicPr>
          <p:cNvPr id="5" name="Picture 4">
            <a:extLst>
              <a:ext uri="{FF2B5EF4-FFF2-40B4-BE49-F238E27FC236}">
                <a16:creationId xmlns:a16="http://schemas.microsoft.com/office/drawing/2014/main" id="{8864936C-3F41-7F16-247D-3CCA98A29A0F}"/>
              </a:ext>
            </a:extLst>
          </p:cNvPr>
          <p:cNvPicPr>
            <a:picLocks noChangeAspect="1"/>
          </p:cNvPicPr>
          <p:nvPr/>
        </p:nvPicPr>
        <p:blipFill>
          <a:blip r:embed="rId2"/>
          <a:stretch>
            <a:fillRect/>
          </a:stretch>
        </p:blipFill>
        <p:spPr>
          <a:xfrm>
            <a:off x="677335" y="1502365"/>
            <a:ext cx="4716607" cy="2921601"/>
          </a:xfrm>
          <a:prstGeom prst="rect">
            <a:avLst/>
          </a:prstGeom>
        </p:spPr>
      </p:pic>
      <p:pic>
        <p:nvPicPr>
          <p:cNvPr id="8" name="Picture 7">
            <a:extLst>
              <a:ext uri="{FF2B5EF4-FFF2-40B4-BE49-F238E27FC236}">
                <a16:creationId xmlns:a16="http://schemas.microsoft.com/office/drawing/2014/main" id="{93734715-8C01-86BE-F77A-36A3501FEE74}"/>
              </a:ext>
            </a:extLst>
          </p:cNvPr>
          <p:cNvPicPr>
            <a:picLocks noChangeAspect="1"/>
          </p:cNvPicPr>
          <p:nvPr/>
        </p:nvPicPr>
        <p:blipFill rotWithShape="1">
          <a:blip r:embed="rId3"/>
          <a:srcRect b="4635"/>
          <a:stretch/>
        </p:blipFill>
        <p:spPr>
          <a:xfrm>
            <a:off x="704055" y="4423967"/>
            <a:ext cx="4716607" cy="2159226"/>
          </a:xfrm>
          <a:prstGeom prst="rect">
            <a:avLst/>
          </a:prstGeom>
        </p:spPr>
      </p:pic>
      <p:pic>
        <p:nvPicPr>
          <p:cNvPr id="13" name="Picture 12">
            <a:extLst>
              <a:ext uri="{FF2B5EF4-FFF2-40B4-BE49-F238E27FC236}">
                <a16:creationId xmlns:a16="http://schemas.microsoft.com/office/drawing/2014/main" id="{35055E17-3EDD-5404-A270-FBBF87B57900}"/>
              </a:ext>
            </a:extLst>
          </p:cNvPr>
          <p:cNvPicPr>
            <a:picLocks noChangeAspect="1"/>
          </p:cNvPicPr>
          <p:nvPr/>
        </p:nvPicPr>
        <p:blipFill>
          <a:blip r:embed="rId4"/>
          <a:stretch>
            <a:fillRect/>
          </a:stretch>
        </p:blipFill>
        <p:spPr>
          <a:xfrm>
            <a:off x="6451462" y="1505696"/>
            <a:ext cx="4633630" cy="2918270"/>
          </a:xfrm>
          <a:prstGeom prst="rect">
            <a:avLst/>
          </a:prstGeom>
        </p:spPr>
      </p:pic>
      <p:pic>
        <p:nvPicPr>
          <p:cNvPr id="15" name="Picture 14">
            <a:extLst>
              <a:ext uri="{FF2B5EF4-FFF2-40B4-BE49-F238E27FC236}">
                <a16:creationId xmlns:a16="http://schemas.microsoft.com/office/drawing/2014/main" id="{E618D649-784C-F917-8D6D-98E0D7135016}"/>
              </a:ext>
            </a:extLst>
          </p:cNvPr>
          <p:cNvPicPr>
            <a:picLocks noChangeAspect="1"/>
          </p:cNvPicPr>
          <p:nvPr/>
        </p:nvPicPr>
        <p:blipFill>
          <a:blip r:embed="rId5"/>
          <a:stretch>
            <a:fillRect/>
          </a:stretch>
        </p:blipFill>
        <p:spPr>
          <a:xfrm>
            <a:off x="6364762" y="4423965"/>
            <a:ext cx="4720329" cy="2159227"/>
          </a:xfrm>
          <a:prstGeom prst="rect">
            <a:avLst/>
          </a:prstGeom>
        </p:spPr>
      </p:pic>
      <p:sp>
        <p:nvSpPr>
          <p:cNvPr id="4" name="Rectangle 3">
            <a:extLst>
              <a:ext uri="{FF2B5EF4-FFF2-40B4-BE49-F238E27FC236}">
                <a16:creationId xmlns:a16="http://schemas.microsoft.com/office/drawing/2014/main" id="{F75577F5-FBA8-8962-035F-37BB9F6D2972}"/>
              </a:ext>
            </a:extLst>
          </p:cNvPr>
          <p:cNvSpPr/>
          <p:nvPr/>
        </p:nvSpPr>
        <p:spPr>
          <a:xfrm>
            <a:off x="1459864" y="1812013"/>
            <a:ext cx="214162" cy="2104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8F9776B8-B1EE-67B0-CF52-31298BBA1917}"/>
              </a:ext>
            </a:extLst>
          </p:cNvPr>
          <p:cNvSpPr/>
          <p:nvPr/>
        </p:nvSpPr>
        <p:spPr>
          <a:xfrm>
            <a:off x="1895645" y="1798320"/>
            <a:ext cx="207550" cy="2090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Arrow Connector 6">
            <a:extLst>
              <a:ext uri="{FF2B5EF4-FFF2-40B4-BE49-F238E27FC236}">
                <a16:creationId xmlns:a16="http://schemas.microsoft.com/office/drawing/2014/main" id="{936A9229-5A2F-9F3B-75CB-54B1420E16BE}"/>
              </a:ext>
            </a:extLst>
          </p:cNvPr>
          <p:cNvCxnSpPr>
            <a:cxnSpLocks/>
          </p:cNvCxnSpPr>
          <p:nvPr/>
        </p:nvCxnSpPr>
        <p:spPr>
          <a:xfrm>
            <a:off x="1503680" y="2123440"/>
            <a:ext cx="508000" cy="254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2C3C1ED-BFA2-5D09-40B5-2129D96DFD29}"/>
              </a:ext>
            </a:extLst>
          </p:cNvPr>
          <p:cNvSpPr/>
          <p:nvPr/>
        </p:nvSpPr>
        <p:spPr>
          <a:xfrm>
            <a:off x="7170080" y="1798320"/>
            <a:ext cx="267039" cy="2104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Rectangle 13">
            <a:extLst>
              <a:ext uri="{FF2B5EF4-FFF2-40B4-BE49-F238E27FC236}">
                <a16:creationId xmlns:a16="http://schemas.microsoft.com/office/drawing/2014/main" id="{D705E943-AA38-98AF-2F55-BB1B9A6F2F31}"/>
              </a:ext>
            </a:extLst>
          </p:cNvPr>
          <p:cNvSpPr/>
          <p:nvPr/>
        </p:nvSpPr>
        <p:spPr>
          <a:xfrm>
            <a:off x="7625885" y="1812013"/>
            <a:ext cx="207550" cy="2090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id="{DB7D0D60-6B6E-3684-AF10-E8BD7E24FDBE}"/>
              </a:ext>
            </a:extLst>
          </p:cNvPr>
          <p:cNvCxnSpPr>
            <a:cxnSpLocks/>
          </p:cNvCxnSpPr>
          <p:nvPr/>
        </p:nvCxnSpPr>
        <p:spPr>
          <a:xfrm>
            <a:off x="7235314" y="2206156"/>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9A8D10-7539-CDEA-C993-2BC46042AFA5}"/>
              </a:ext>
            </a:extLst>
          </p:cNvPr>
          <p:cNvCxnSpPr>
            <a:cxnSpLocks/>
          </p:cNvCxnSpPr>
          <p:nvPr/>
        </p:nvCxnSpPr>
        <p:spPr>
          <a:xfrm>
            <a:off x="7191498" y="2667419"/>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5F290C-AE23-C7B0-D545-E867631B67BD}"/>
              </a:ext>
            </a:extLst>
          </p:cNvPr>
          <p:cNvCxnSpPr>
            <a:cxnSpLocks/>
          </p:cNvCxnSpPr>
          <p:nvPr/>
        </p:nvCxnSpPr>
        <p:spPr>
          <a:xfrm>
            <a:off x="7191498" y="3058698"/>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B51A58-80B5-3505-BF60-C3BFB03BAEF7}"/>
              </a:ext>
            </a:extLst>
          </p:cNvPr>
          <p:cNvCxnSpPr>
            <a:cxnSpLocks/>
          </p:cNvCxnSpPr>
          <p:nvPr/>
        </p:nvCxnSpPr>
        <p:spPr>
          <a:xfrm>
            <a:off x="1534160" y="3058698"/>
            <a:ext cx="4775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FDBD35-3A72-1DB6-098D-156E3125433F}"/>
              </a:ext>
            </a:extLst>
          </p:cNvPr>
          <p:cNvCxnSpPr>
            <a:cxnSpLocks/>
          </p:cNvCxnSpPr>
          <p:nvPr/>
        </p:nvCxnSpPr>
        <p:spPr>
          <a:xfrm>
            <a:off x="1519148" y="3598014"/>
            <a:ext cx="492532" cy="819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Up Arrow 20">
            <a:extLst>
              <a:ext uri="{FF2B5EF4-FFF2-40B4-BE49-F238E27FC236}">
                <a16:creationId xmlns:a16="http://schemas.microsoft.com/office/drawing/2014/main" id="{3DFA830E-A1B4-2BB0-7EEA-76EA06A96895}"/>
              </a:ext>
            </a:extLst>
          </p:cNvPr>
          <p:cNvSpPr/>
          <p:nvPr/>
        </p:nvSpPr>
        <p:spPr>
          <a:xfrm rot="10800000">
            <a:off x="410183" y="5306863"/>
            <a:ext cx="267152" cy="605966"/>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2" name="Up Arrow 21">
            <a:extLst>
              <a:ext uri="{FF2B5EF4-FFF2-40B4-BE49-F238E27FC236}">
                <a16:creationId xmlns:a16="http://schemas.microsoft.com/office/drawing/2014/main" id="{2487B0DC-C7CD-127C-B9D1-D15AC1FF89E1}"/>
              </a:ext>
            </a:extLst>
          </p:cNvPr>
          <p:cNvSpPr/>
          <p:nvPr/>
        </p:nvSpPr>
        <p:spPr>
          <a:xfrm flipV="1">
            <a:off x="10684364" y="5234653"/>
            <a:ext cx="267152" cy="669542"/>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1" name="TextBox 30">
            <a:extLst>
              <a:ext uri="{FF2B5EF4-FFF2-40B4-BE49-F238E27FC236}">
                <a16:creationId xmlns:a16="http://schemas.microsoft.com/office/drawing/2014/main" id="{2D5DD69C-3B3B-5DBE-4739-3A2E0CC178D3}"/>
              </a:ext>
            </a:extLst>
          </p:cNvPr>
          <p:cNvSpPr txBox="1"/>
          <p:nvPr/>
        </p:nvSpPr>
        <p:spPr>
          <a:xfrm>
            <a:off x="1895645" y="6583192"/>
            <a:ext cx="115448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Localization</a:t>
            </a:r>
          </a:p>
        </p:txBody>
      </p:sp>
      <p:sp>
        <p:nvSpPr>
          <p:cNvPr id="32" name="TextBox 31">
            <a:extLst>
              <a:ext uri="{FF2B5EF4-FFF2-40B4-BE49-F238E27FC236}">
                <a16:creationId xmlns:a16="http://schemas.microsoft.com/office/drawing/2014/main" id="{B8659FC1-1F23-3EE8-E0E4-E7A0C8B0232D}"/>
              </a:ext>
            </a:extLst>
          </p:cNvPr>
          <p:cNvSpPr txBox="1"/>
          <p:nvPr/>
        </p:nvSpPr>
        <p:spPr>
          <a:xfrm>
            <a:off x="6965540" y="6542899"/>
            <a:ext cx="360547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Immune and protein production regulation</a:t>
            </a:r>
          </a:p>
        </p:txBody>
      </p:sp>
    </p:spTree>
    <p:extLst>
      <p:ext uri="{BB962C8B-B14F-4D97-AF65-F5344CB8AC3E}">
        <p14:creationId xmlns:p14="http://schemas.microsoft.com/office/powerpoint/2010/main" val="3265292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E55BEF-67AD-D391-57EB-6263633B3692}"/>
              </a:ext>
            </a:extLst>
          </p:cNvPr>
          <p:cNvPicPr>
            <a:picLocks noChangeAspect="1"/>
          </p:cNvPicPr>
          <p:nvPr/>
        </p:nvPicPr>
        <p:blipFill>
          <a:blip r:embed="rId2"/>
          <a:stretch>
            <a:fillRect/>
          </a:stretch>
        </p:blipFill>
        <p:spPr>
          <a:xfrm>
            <a:off x="7239132" y="983549"/>
            <a:ext cx="4801881" cy="784533"/>
          </a:xfrm>
          <a:prstGeom prst="rect">
            <a:avLst/>
          </a:prstGeom>
        </p:spPr>
      </p:pic>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677334" y="10160"/>
            <a:ext cx="8596668" cy="1320800"/>
          </a:xfrm>
        </p:spPr>
        <p:txBody>
          <a:bodyPr/>
          <a:lstStyle/>
          <a:p>
            <a:r>
              <a:rPr lang="en-US" dirty="0"/>
              <a:t>Results: Zonal Week 1 vs Week 2</a:t>
            </a:r>
          </a:p>
        </p:txBody>
      </p:sp>
      <p:sp>
        <p:nvSpPr>
          <p:cNvPr id="19" name="Rectangle 18">
            <a:extLst>
              <a:ext uri="{FF2B5EF4-FFF2-40B4-BE49-F238E27FC236}">
                <a16:creationId xmlns:a16="http://schemas.microsoft.com/office/drawing/2014/main" id="{87E91D36-08EC-B388-35E1-F812FBE9F28C}"/>
              </a:ext>
            </a:extLst>
          </p:cNvPr>
          <p:cNvSpPr/>
          <p:nvPr/>
        </p:nvSpPr>
        <p:spPr>
          <a:xfrm>
            <a:off x="7312058" y="1344145"/>
            <a:ext cx="4446309" cy="165247"/>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9CE3557F-B757-8597-2EFF-E5E027DCB537}"/>
              </a:ext>
            </a:extLst>
          </p:cNvPr>
          <p:cNvSpPr txBox="1"/>
          <p:nvPr/>
        </p:nvSpPr>
        <p:spPr>
          <a:xfrm>
            <a:off x="1664059" y="589002"/>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1</a:t>
            </a:r>
          </a:p>
        </p:txBody>
      </p:sp>
      <p:sp>
        <p:nvSpPr>
          <p:cNvPr id="25" name="TextBox 24">
            <a:extLst>
              <a:ext uri="{FF2B5EF4-FFF2-40B4-BE49-F238E27FC236}">
                <a16:creationId xmlns:a16="http://schemas.microsoft.com/office/drawing/2014/main" id="{3DD72B81-73BE-248B-F201-3FB3EE5C23D7}"/>
              </a:ext>
            </a:extLst>
          </p:cNvPr>
          <p:cNvSpPr txBox="1"/>
          <p:nvPr/>
        </p:nvSpPr>
        <p:spPr>
          <a:xfrm>
            <a:off x="8727450" y="518408"/>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2</a:t>
            </a:r>
          </a:p>
        </p:txBody>
      </p:sp>
      <p:pic>
        <p:nvPicPr>
          <p:cNvPr id="8" name="Picture 7">
            <a:extLst>
              <a:ext uri="{FF2B5EF4-FFF2-40B4-BE49-F238E27FC236}">
                <a16:creationId xmlns:a16="http://schemas.microsoft.com/office/drawing/2014/main" id="{F6341E5F-437D-078D-0DE5-8A8BED2AC269}"/>
              </a:ext>
            </a:extLst>
          </p:cNvPr>
          <p:cNvPicPr>
            <a:picLocks noChangeAspect="1"/>
          </p:cNvPicPr>
          <p:nvPr/>
        </p:nvPicPr>
        <p:blipFill>
          <a:blip r:embed="rId3"/>
          <a:stretch>
            <a:fillRect/>
          </a:stretch>
        </p:blipFill>
        <p:spPr>
          <a:xfrm>
            <a:off x="7312058" y="1861129"/>
            <a:ext cx="4480284" cy="455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342A0DEB-2452-2AC9-EAAC-8C76F95D401E}"/>
              </a:ext>
            </a:extLst>
          </p:cNvPr>
          <p:cNvPicPr>
            <a:picLocks noChangeAspect="1"/>
          </p:cNvPicPr>
          <p:nvPr/>
        </p:nvPicPr>
        <p:blipFill>
          <a:blip r:embed="rId4"/>
          <a:stretch>
            <a:fillRect/>
          </a:stretch>
        </p:blipFill>
        <p:spPr>
          <a:xfrm>
            <a:off x="649029" y="983549"/>
            <a:ext cx="5409088" cy="619311"/>
          </a:xfrm>
          <a:prstGeom prst="rect">
            <a:avLst/>
          </a:prstGeom>
        </p:spPr>
      </p:pic>
      <p:sp>
        <p:nvSpPr>
          <p:cNvPr id="5" name="Rectangle 4">
            <a:extLst>
              <a:ext uri="{FF2B5EF4-FFF2-40B4-BE49-F238E27FC236}">
                <a16:creationId xmlns:a16="http://schemas.microsoft.com/office/drawing/2014/main" id="{14E765A4-311D-0D0C-43C6-C392E30321F2}"/>
              </a:ext>
            </a:extLst>
          </p:cNvPr>
          <p:cNvSpPr/>
          <p:nvPr/>
        </p:nvSpPr>
        <p:spPr>
          <a:xfrm>
            <a:off x="628442" y="1330960"/>
            <a:ext cx="5356749" cy="178432"/>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67A29F22-DB44-462F-3D48-4106A18105DE}"/>
              </a:ext>
            </a:extLst>
          </p:cNvPr>
          <p:cNvPicPr>
            <a:picLocks noChangeAspect="1"/>
          </p:cNvPicPr>
          <p:nvPr/>
        </p:nvPicPr>
        <p:blipFill>
          <a:blip r:embed="rId5"/>
          <a:stretch>
            <a:fillRect/>
          </a:stretch>
        </p:blipFill>
        <p:spPr>
          <a:xfrm>
            <a:off x="628442" y="1861129"/>
            <a:ext cx="5546115" cy="455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039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36316"/>
            <a:ext cx="8596668" cy="1320800"/>
          </a:xfrm>
        </p:spPr>
        <p:txBody>
          <a:bodyPr/>
          <a:lstStyle/>
          <a:p>
            <a:r>
              <a:rPr lang="en-US" dirty="0"/>
              <a:t>Results: Zonal Week 1 vs Week 2</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723286"/>
            <a:ext cx="8596668" cy="2104340"/>
          </a:xfrm>
        </p:spPr>
        <p:txBody>
          <a:bodyPr>
            <a:normAutofit/>
          </a:bodyPr>
          <a:lstStyle/>
          <a:p>
            <a:r>
              <a:rPr lang="en-US" dirty="0"/>
              <a:t>Heatmaps were generated for each cluster, with associated Go-Term Enrichment analysis for each cluster. These are for Clusters 3 + 4</a:t>
            </a:r>
          </a:p>
        </p:txBody>
      </p:sp>
      <p:pic>
        <p:nvPicPr>
          <p:cNvPr id="6" name="Picture 5">
            <a:extLst>
              <a:ext uri="{FF2B5EF4-FFF2-40B4-BE49-F238E27FC236}">
                <a16:creationId xmlns:a16="http://schemas.microsoft.com/office/drawing/2014/main" id="{E72350C1-E50F-4C88-CE27-BF45BF651CF9}"/>
              </a:ext>
            </a:extLst>
          </p:cNvPr>
          <p:cNvPicPr>
            <a:picLocks noChangeAspect="1"/>
          </p:cNvPicPr>
          <p:nvPr/>
        </p:nvPicPr>
        <p:blipFill>
          <a:blip r:embed="rId2"/>
          <a:stretch>
            <a:fillRect/>
          </a:stretch>
        </p:blipFill>
        <p:spPr>
          <a:xfrm>
            <a:off x="622300" y="1568781"/>
            <a:ext cx="4823287" cy="2982380"/>
          </a:xfrm>
          <a:prstGeom prst="rect">
            <a:avLst/>
          </a:prstGeom>
        </p:spPr>
      </p:pic>
      <p:pic>
        <p:nvPicPr>
          <p:cNvPr id="9" name="Picture 8">
            <a:extLst>
              <a:ext uri="{FF2B5EF4-FFF2-40B4-BE49-F238E27FC236}">
                <a16:creationId xmlns:a16="http://schemas.microsoft.com/office/drawing/2014/main" id="{1960C563-EE0A-8C1D-E23A-EB882ED53E54}"/>
              </a:ext>
            </a:extLst>
          </p:cNvPr>
          <p:cNvPicPr>
            <a:picLocks noChangeAspect="1"/>
          </p:cNvPicPr>
          <p:nvPr/>
        </p:nvPicPr>
        <p:blipFill>
          <a:blip r:embed="rId3"/>
          <a:stretch>
            <a:fillRect/>
          </a:stretch>
        </p:blipFill>
        <p:spPr>
          <a:xfrm>
            <a:off x="677334" y="4546103"/>
            <a:ext cx="4516835" cy="1847531"/>
          </a:xfrm>
          <a:prstGeom prst="rect">
            <a:avLst/>
          </a:prstGeom>
        </p:spPr>
      </p:pic>
      <p:pic>
        <p:nvPicPr>
          <p:cNvPr id="12" name="Picture 11">
            <a:extLst>
              <a:ext uri="{FF2B5EF4-FFF2-40B4-BE49-F238E27FC236}">
                <a16:creationId xmlns:a16="http://schemas.microsoft.com/office/drawing/2014/main" id="{8168486F-C9CB-B201-DF0C-D2CB7F1C1256}"/>
              </a:ext>
            </a:extLst>
          </p:cNvPr>
          <p:cNvPicPr>
            <a:picLocks noChangeAspect="1"/>
          </p:cNvPicPr>
          <p:nvPr/>
        </p:nvPicPr>
        <p:blipFill>
          <a:blip r:embed="rId4"/>
          <a:stretch>
            <a:fillRect/>
          </a:stretch>
        </p:blipFill>
        <p:spPr>
          <a:xfrm>
            <a:off x="5686380" y="1563723"/>
            <a:ext cx="4781806" cy="2982380"/>
          </a:xfrm>
          <a:prstGeom prst="rect">
            <a:avLst/>
          </a:prstGeom>
        </p:spPr>
      </p:pic>
      <p:pic>
        <p:nvPicPr>
          <p:cNvPr id="15" name="Picture 14">
            <a:extLst>
              <a:ext uri="{FF2B5EF4-FFF2-40B4-BE49-F238E27FC236}">
                <a16:creationId xmlns:a16="http://schemas.microsoft.com/office/drawing/2014/main" id="{EF4287E7-BD8A-071B-2888-A081EE038DD5}"/>
              </a:ext>
            </a:extLst>
          </p:cNvPr>
          <p:cNvPicPr>
            <a:picLocks noChangeAspect="1"/>
          </p:cNvPicPr>
          <p:nvPr/>
        </p:nvPicPr>
        <p:blipFill>
          <a:blip r:embed="rId5"/>
          <a:stretch>
            <a:fillRect/>
          </a:stretch>
        </p:blipFill>
        <p:spPr>
          <a:xfrm>
            <a:off x="5686380" y="4546103"/>
            <a:ext cx="4781806" cy="1674701"/>
          </a:xfrm>
          <a:prstGeom prst="rect">
            <a:avLst/>
          </a:prstGeom>
        </p:spPr>
      </p:pic>
      <p:sp>
        <p:nvSpPr>
          <p:cNvPr id="4" name="Rectangle 3">
            <a:extLst>
              <a:ext uri="{FF2B5EF4-FFF2-40B4-BE49-F238E27FC236}">
                <a16:creationId xmlns:a16="http://schemas.microsoft.com/office/drawing/2014/main" id="{8F4675EF-BC08-B83F-3F0A-8562740E6D54}"/>
              </a:ext>
            </a:extLst>
          </p:cNvPr>
          <p:cNvSpPr/>
          <p:nvPr/>
        </p:nvSpPr>
        <p:spPr>
          <a:xfrm>
            <a:off x="6458881" y="1849119"/>
            <a:ext cx="216240" cy="2181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2A08CEB2-36F9-63CB-4D4D-9586079F141D}"/>
              </a:ext>
            </a:extLst>
          </p:cNvPr>
          <p:cNvSpPr/>
          <p:nvPr/>
        </p:nvSpPr>
        <p:spPr>
          <a:xfrm>
            <a:off x="6914684" y="1862813"/>
            <a:ext cx="228967" cy="21670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Arrow Connector 6">
            <a:extLst>
              <a:ext uri="{FF2B5EF4-FFF2-40B4-BE49-F238E27FC236}">
                <a16:creationId xmlns:a16="http://schemas.microsoft.com/office/drawing/2014/main" id="{658AF6C5-6CBC-BDDA-B8C3-F25524D5AA0B}"/>
              </a:ext>
            </a:extLst>
          </p:cNvPr>
          <p:cNvCxnSpPr>
            <a:cxnSpLocks/>
          </p:cNvCxnSpPr>
          <p:nvPr/>
        </p:nvCxnSpPr>
        <p:spPr>
          <a:xfrm flipV="1">
            <a:off x="6567001" y="2499360"/>
            <a:ext cx="555234" cy="2188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A7A21B-74DA-D394-A4D4-42F1D3DC9D3D}"/>
              </a:ext>
            </a:extLst>
          </p:cNvPr>
          <p:cNvCxnSpPr>
            <a:cxnSpLocks/>
          </p:cNvCxnSpPr>
          <p:nvPr/>
        </p:nvCxnSpPr>
        <p:spPr>
          <a:xfrm flipV="1">
            <a:off x="6545585" y="2960623"/>
            <a:ext cx="532834" cy="199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07833-9026-B3D0-78C3-FA1FD8E3D416}"/>
              </a:ext>
            </a:extLst>
          </p:cNvPr>
          <p:cNvCxnSpPr>
            <a:cxnSpLocks/>
          </p:cNvCxnSpPr>
          <p:nvPr/>
        </p:nvCxnSpPr>
        <p:spPr>
          <a:xfrm flipV="1">
            <a:off x="6545585" y="3351902"/>
            <a:ext cx="532834" cy="2137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61C0019-975D-E0F3-F06C-2D0DCF82911B}"/>
              </a:ext>
            </a:extLst>
          </p:cNvPr>
          <p:cNvSpPr/>
          <p:nvPr/>
        </p:nvSpPr>
        <p:spPr>
          <a:xfrm>
            <a:off x="1401064" y="1855716"/>
            <a:ext cx="216240" cy="2181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0B2C33C4-C451-EDD7-D1DB-544EA2E4A860}"/>
              </a:ext>
            </a:extLst>
          </p:cNvPr>
          <p:cNvSpPr/>
          <p:nvPr/>
        </p:nvSpPr>
        <p:spPr>
          <a:xfrm>
            <a:off x="1848647" y="1856215"/>
            <a:ext cx="228967" cy="21670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6" name="Straight Arrow Connector 25">
            <a:extLst>
              <a:ext uri="{FF2B5EF4-FFF2-40B4-BE49-F238E27FC236}">
                <a16:creationId xmlns:a16="http://schemas.microsoft.com/office/drawing/2014/main" id="{CDF6D931-50A6-DFB5-27CD-5AB567A0BEF1}"/>
              </a:ext>
            </a:extLst>
          </p:cNvPr>
          <p:cNvCxnSpPr>
            <a:cxnSpLocks/>
          </p:cNvCxnSpPr>
          <p:nvPr/>
        </p:nvCxnSpPr>
        <p:spPr>
          <a:xfrm>
            <a:off x="1490693" y="2272078"/>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4692E5-4435-0448-7A6D-2A396220538C}"/>
              </a:ext>
            </a:extLst>
          </p:cNvPr>
          <p:cNvCxnSpPr>
            <a:cxnSpLocks/>
          </p:cNvCxnSpPr>
          <p:nvPr/>
        </p:nvCxnSpPr>
        <p:spPr>
          <a:xfrm>
            <a:off x="1446877" y="2733341"/>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85EBF7-3C17-1962-99DF-64A3AD9C162A}"/>
              </a:ext>
            </a:extLst>
          </p:cNvPr>
          <p:cNvCxnSpPr>
            <a:cxnSpLocks/>
          </p:cNvCxnSpPr>
          <p:nvPr/>
        </p:nvCxnSpPr>
        <p:spPr>
          <a:xfrm>
            <a:off x="1446877" y="3124620"/>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Up Arrow 32">
            <a:extLst>
              <a:ext uri="{FF2B5EF4-FFF2-40B4-BE49-F238E27FC236}">
                <a16:creationId xmlns:a16="http://schemas.microsoft.com/office/drawing/2014/main" id="{328A262C-0DFD-5EA5-E0AE-80119ABD777F}"/>
              </a:ext>
            </a:extLst>
          </p:cNvPr>
          <p:cNvSpPr/>
          <p:nvPr/>
        </p:nvSpPr>
        <p:spPr>
          <a:xfrm rot="10800000">
            <a:off x="192702" y="4980664"/>
            <a:ext cx="484632" cy="97840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4" name="Up Arrow 33">
            <a:extLst>
              <a:ext uri="{FF2B5EF4-FFF2-40B4-BE49-F238E27FC236}">
                <a16:creationId xmlns:a16="http://schemas.microsoft.com/office/drawing/2014/main" id="{220B07F3-9465-EE1B-1B91-5C9DC261C52B}"/>
              </a:ext>
            </a:extLst>
          </p:cNvPr>
          <p:cNvSpPr/>
          <p:nvPr/>
        </p:nvSpPr>
        <p:spPr>
          <a:xfrm rot="10800000" flipV="1">
            <a:off x="10569929" y="4929338"/>
            <a:ext cx="484632" cy="10810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5" name="TextBox 34">
            <a:extLst>
              <a:ext uri="{FF2B5EF4-FFF2-40B4-BE49-F238E27FC236}">
                <a16:creationId xmlns:a16="http://schemas.microsoft.com/office/drawing/2014/main" id="{6395B3D0-365D-DFFC-65B0-0D9AF85D0A1F}"/>
              </a:ext>
            </a:extLst>
          </p:cNvPr>
          <p:cNvSpPr txBox="1"/>
          <p:nvPr/>
        </p:nvSpPr>
        <p:spPr>
          <a:xfrm>
            <a:off x="1895645" y="6583192"/>
            <a:ext cx="227177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Localization/ Biosynthesis</a:t>
            </a:r>
          </a:p>
        </p:txBody>
      </p:sp>
      <p:sp>
        <p:nvSpPr>
          <p:cNvPr id="36" name="TextBox 35">
            <a:extLst>
              <a:ext uri="{FF2B5EF4-FFF2-40B4-BE49-F238E27FC236}">
                <a16:creationId xmlns:a16="http://schemas.microsoft.com/office/drawing/2014/main" id="{740D867A-91B2-068B-1106-A66E2C03C6F0}"/>
              </a:ext>
            </a:extLst>
          </p:cNvPr>
          <p:cNvSpPr txBox="1"/>
          <p:nvPr/>
        </p:nvSpPr>
        <p:spPr>
          <a:xfrm>
            <a:off x="6965540" y="6542899"/>
            <a:ext cx="187904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Apoptosis/Cell Death</a:t>
            </a:r>
          </a:p>
        </p:txBody>
      </p:sp>
    </p:spTree>
    <p:extLst>
      <p:ext uri="{BB962C8B-B14F-4D97-AF65-F5344CB8AC3E}">
        <p14:creationId xmlns:p14="http://schemas.microsoft.com/office/powerpoint/2010/main" val="410669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8E8693D-A07E-0E5D-9B02-F6EE5D548E9B}"/>
              </a:ext>
            </a:extLst>
          </p:cNvPr>
          <p:cNvPicPr>
            <a:picLocks noChangeAspect="1"/>
          </p:cNvPicPr>
          <p:nvPr/>
        </p:nvPicPr>
        <p:blipFill>
          <a:blip r:embed="rId2"/>
          <a:stretch>
            <a:fillRect/>
          </a:stretch>
        </p:blipFill>
        <p:spPr>
          <a:xfrm>
            <a:off x="6943707" y="1011641"/>
            <a:ext cx="4944551" cy="1078637"/>
          </a:xfrm>
          <a:prstGeom prst="rect">
            <a:avLst/>
          </a:prstGeom>
        </p:spPr>
      </p:pic>
      <p:pic>
        <p:nvPicPr>
          <p:cNvPr id="7" name="Picture 6">
            <a:extLst>
              <a:ext uri="{FF2B5EF4-FFF2-40B4-BE49-F238E27FC236}">
                <a16:creationId xmlns:a16="http://schemas.microsoft.com/office/drawing/2014/main" id="{55A66A2F-A18D-F5BC-E985-16ED09CEE4A1}"/>
              </a:ext>
            </a:extLst>
          </p:cNvPr>
          <p:cNvPicPr>
            <a:picLocks noChangeAspect="1"/>
          </p:cNvPicPr>
          <p:nvPr/>
        </p:nvPicPr>
        <p:blipFill>
          <a:blip r:embed="rId3"/>
          <a:stretch>
            <a:fillRect/>
          </a:stretch>
        </p:blipFill>
        <p:spPr>
          <a:xfrm>
            <a:off x="1206302" y="975714"/>
            <a:ext cx="4151918" cy="1114564"/>
          </a:xfrm>
          <a:prstGeom prst="rect">
            <a:avLst/>
          </a:prstGeom>
        </p:spPr>
      </p:pic>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758614" y="0"/>
            <a:ext cx="8596668" cy="1320800"/>
          </a:xfrm>
        </p:spPr>
        <p:txBody>
          <a:bodyPr/>
          <a:lstStyle/>
          <a:p>
            <a:r>
              <a:rPr lang="en-US" dirty="0"/>
              <a:t>Results: Zonal Week 1 vs Week 2</a:t>
            </a:r>
          </a:p>
        </p:txBody>
      </p:sp>
      <p:sp>
        <p:nvSpPr>
          <p:cNvPr id="9" name="TextBox 8">
            <a:extLst>
              <a:ext uri="{FF2B5EF4-FFF2-40B4-BE49-F238E27FC236}">
                <a16:creationId xmlns:a16="http://schemas.microsoft.com/office/drawing/2014/main" id="{DEC837C1-74FA-DCA0-6C09-B8A2627C86AF}"/>
              </a:ext>
            </a:extLst>
          </p:cNvPr>
          <p:cNvSpPr txBox="1"/>
          <p:nvPr/>
        </p:nvSpPr>
        <p:spPr>
          <a:xfrm>
            <a:off x="2356220" y="647317"/>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3</a:t>
            </a:r>
          </a:p>
        </p:txBody>
      </p:sp>
      <p:sp>
        <p:nvSpPr>
          <p:cNvPr id="14" name="TextBox 13">
            <a:extLst>
              <a:ext uri="{FF2B5EF4-FFF2-40B4-BE49-F238E27FC236}">
                <a16:creationId xmlns:a16="http://schemas.microsoft.com/office/drawing/2014/main" id="{CB1E47DE-803A-4F6A-5080-47DEA2F2AC8B}"/>
              </a:ext>
            </a:extLst>
          </p:cNvPr>
          <p:cNvSpPr txBox="1"/>
          <p:nvPr/>
        </p:nvSpPr>
        <p:spPr>
          <a:xfrm>
            <a:off x="8468760" y="647317"/>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4</a:t>
            </a:r>
          </a:p>
        </p:txBody>
      </p:sp>
      <p:sp>
        <p:nvSpPr>
          <p:cNvPr id="3" name="Rectangle 2">
            <a:extLst>
              <a:ext uri="{FF2B5EF4-FFF2-40B4-BE49-F238E27FC236}">
                <a16:creationId xmlns:a16="http://schemas.microsoft.com/office/drawing/2014/main" id="{736CAA73-FCD8-9B3A-2515-441D4A064E7D}"/>
              </a:ext>
            </a:extLst>
          </p:cNvPr>
          <p:cNvSpPr/>
          <p:nvPr/>
        </p:nvSpPr>
        <p:spPr>
          <a:xfrm>
            <a:off x="786091" y="1204716"/>
            <a:ext cx="4693530" cy="178924"/>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DCE6BAF-A6A7-00C4-87AB-7B0AD0158B72}"/>
              </a:ext>
            </a:extLst>
          </p:cNvPr>
          <p:cNvSpPr/>
          <p:nvPr/>
        </p:nvSpPr>
        <p:spPr>
          <a:xfrm>
            <a:off x="6918916" y="1655034"/>
            <a:ext cx="4944551" cy="12918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B5932315-0912-9F3D-C34B-5258D4852E94}"/>
              </a:ext>
            </a:extLst>
          </p:cNvPr>
          <p:cNvPicPr>
            <a:picLocks noChangeAspect="1"/>
          </p:cNvPicPr>
          <p:nvPr/>
        </p:nvPicPr>
        <p:blipFill>
          <a:blip r:embed="rId4"/>
          <a:stretch>
            <a:fillRect/>
          </a:stretch>
        </p:blipFill>
        <p:spPr>
          <a:xfrm>
            <a:off x="702958" y="2278345"/>
            <a:ext cx="4859796" cy="356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126A30A-1488-2889-ABCD-786BEECB874C}"/>
              </a:ext>
            </a:extLst>
          </p:cNvPr>
          <p:cNvPicPr>
            <a:picLocks noChangeAspect="1"/>
          </p:cNvPicPr>
          <p:nvPr/>
        </p:nvPicPr>
        <p:blipFill>
          <a:blip r:embed="rId5"/>
          <a:stretch>
            <a:fillRect/>
          </a:stretch>
        </p:blipFill>
        <p:spPr>
          <a:xfrm>
            <a:off x="6606631" y="2278345"/>
            <a:ext cx="5497302" cy="356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972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AF9C-9A21-F415-DF13-FEED15743E96}"/>
              </a:ext>
            </a:extLst>
          </p:cNvPr>
          <p:cNvSpPr>
            <a:spLocks noGrp="1"/>
          </p:cNvSpPr>
          <p:nvPr>
            <p:ph type="title"/>
          </p:nvPr>
        </p:nvSpPr>
        <p:spPr>
          <a:xfrm>
            <a:off x="24177" y="-10053"/>
            <a:ext cx="10515600" cy="1253244"/>
          </a:xfrm>
        </p:spPr>
        <p:txBody>
          <a:bodyPr>
            <a:normAutofit/>
          </a:bodyPr>
          <a:lstStyle/>
          <a:p>
            <a:r>
              <a:rPr lang="en-US" sz="4000" dirty="0"/>
              <a:t>Project Background - Experiment</a:t>
            </a:r>
          </a:p>
        </p:txBody>
      </p:sp>
      <p:sp>
        <p:nvSpPr>
          <p:cNvPr id="9" name="Content Placeholder 8">
            <a:extLst>
              <a:ext uri="{FF2B5EF4-FFF2-40B4-BE49-F238E27FC236}">
                <a16:creationId xmlns:a16="http://schemas.microsoft.com/office/drawing/2014/main" id="{29ABBD66-0760-46A2-FE68-4331BE1EC8F4}"/>
              </a:ext>
            </a:extLst>
          </p:cNvPr>
          <p:cNvSpPr>
            <a:spLocks noGrp="1"/>
          </p:cNvSpPr>
          <p:nvPr>
            <p:ph idx="1"/>
          </p:nvPr>
        </p:nvSpPr>
        <p:spPr>
          <a:xfrm>
            <a:off x="191006" y="559640"/>
            <a:ext cx="10181941" cy="4010006"/>
          </a:xfrm>
        </p:spPr>
        <p:txBody>
          <a:bodyPr>
            <a:normAutofit fontScale="92500" lnSpcReduction="10000"/>
          </a:bodyPr>
          <a:lstStyle/>
          <a:p>
            <a:pPr marL="457200" lvl="1" indent="0">
              <a:buNone/>
            </a:pPr>
            <a:endParaRPr lang="en-US" sz="2000" dirty="0"/>
          </a:p>
          <a:p>
            <a:pPr lvl="1"/>
            <a:r>
              <a:rPr lang="en-US" sz="2000" b="1" u="sng" dirty="0"/>
              <a:t>Zonal Priming:</a:t>
            </a:r>
          </a:p>
          <a:p>
            <a:pPr lvl="2"/>
            <a:r>
              <a:rPr lang="en-US" sz="1800" dirty="0"/>
              <a:t>Application of treatment surrounding wound immediately upon injury</a:t>
            </a:r>
          </a:p>
          <a:p>
            <a:pPr marL="2743200" lvl="6" indent="0">
              <a:buNone/>
            </a:pPr>
            <a:endParaRPr lang="en-US" sz="1600" b="1" u="sng" dirty="0"/>
          </a:p>
          <a:p>
            <a:pPr lvl="7"/>
            <a:endParaRPr lang="en-US" sz="1600" b="1" u="sng" dirty="0"/>
          </a:p>
          <a:p>
            <a:pPr lvl="7"/>
            <a:endParaRPr lang="en-US" sz="1600" b="1" u="sng" dirty="0"/>
          </a:p>
          <a:p>
            <a:pPr lvl="7"/>
            <a:endParaRPr lang="en-US" sz="1600" b="1" u="sng" dirty="0"/>
          </a:p>
          <a:p>
            <a:pPr lvl="7"/>
            <a:endParaRPr lang="en-US" sz="1600" b="1" u="sng" dirty="0"/>
          </a:p>
          <a:p>
            <a:pPr lvl="7"/>
            <a:endParaRPr lang="en-US" sz="1600" b="1" u="sng" dirty="0"/>
          </a:p>
          <a:p>
            <a:pPr lvl="1"/>
            <a:r>
              <a:rPr lang="en-US" sz="2000" b="1" u="sng" dirty="0"/>
              <a:t>Direct to Scar:</a:t>
            </a:r>
          </a:p>
          <a:p>
            <a:pPr lvl="3"/>
            <a:r>
              <a:rPr lang="en-US" sz="1800" dirty="0"/>
              <a:t>Wait till healing is complete, scar is formed and apply treatment direct to scar</a:t>
            </a:r>
          </a:p>
          <a:p>
            <a:pPr lvl="1"/>
            <a:endParaRPr lang="en-US" dirty="0"/>
          </a:p>
        </p:txBody>
      </p:sp>
      <p:pic>
        <p:nvPicPr>
          <p:cNvPr id="7" name="Picture 6">
            <a:extLst>
              <a:ext uri="{FF2B5EF4-FFF2-40B4-BE49-F238E27FC236}">
                <a16:creationId xmlns:a16="http://schemas.microsoft.com/office/drawing/2014/main" id="{163020F4-3DAE-358E-5032-3019CC817AED}"/>
              </a:ext>
            </a:extLst>
          </p:cNvPr>
          <p:cNvPicPr>
            <a:picLocks noChangeAspect="1"/>
          </p:cNvPicPr>
          <p:nvPr/>
        </p:nvPicPr>
        <p:blipFill rotWithShape="1">
          <a:blip r:embed="rId2"/>
          <a:srcRect l="19747" t="7943" r="1220"/>
          <a:stretch/>
        </p:blipFill>
        <p:spPr>
          <a:xfrm>
            <a:off x="3447044" y="4629555"/>
            <a:ext cx="6126739" cy="2139504"/>
          </a:xfrm>
          <a:prstGeom prst="rect">
            <a:avLst/>
          </a:prstGeom>
        </p:spPr>
      </p:pic>
      <p:pic>
        <p:nvPicPr>
          <p:cNvPr id="10" name="Picture 9">
            <a:extLst>
              <a:ext uri="{FF2B5EF4-FFF2-40B4-BE49-F238E27FC236}">
                <a16:creationId xmlns:a16="http://schemas.microsoft.com/office/drawing/2014/main" id="{025C8556-A8B8-D832-F0C6-31C476E92263}"/>
              </a:ext>
            </a:extLst>
          </p:cNvPr>
          <p:cNvPicPr>
            <a:picLocks noChangeAspect="1"/>
          </p:cNvPicPr>
          <p:nvPr/>
        </p:nvPicPr>
        <p:blipFill rotWithShape="1">
          <a:blip r:embed="rId3"/>
          <a:srcRect l="7181"/>
          <a:stretch/>
        </p:blipFill>
        <p:spPr>
          <a:xfrm>
            <a:off x="2967232" y="1749321"/>
            <a:ext cx="3141883" cy="2052141"/>
          </a:xfrm>
          <a:prstGeom prst="rect">
            <a:avLst/>
          </a:prstGeom>
        </p:spPr>
      </p:pic>
      <p:pic>
        <p:nvPicPr>
          <p:cNvPr id="11" name="Picture 10">
            <a:extLst>
              <a:ext uri="{FF2B5EF4-FFF2-40B4-BE49-F238E27FC236}">
                <a16:creationId xmlns:a16="http://schemas.microsoft.com/office/drawing/2014/main" id="{715680BC-A8F2-9500-2FB8-14E9BE2A1B89}"/>
              </a:ext>
            </a:extLst>
          </p:cNvPr>
          <p:cNvPicPr>
            <a:picLocks noChangeAspect="1"/>
          </p:cNvPicPr>
          <p:nvPr/>
        </p:nvPicPr>
        <p:blipFill rotWithShape="1">
          <a:blip r:embed="rId4"/>
          <a:srcRect l="2405" t="7890" r="79951"/>
          <a:stretch/>
        </p:blipFill>
        <p:spPr>
          <a:xfrm>
            <a:off x="1228435" y="4629555"/>
            <a:ext cx="1368225" cy="2139504"/>
          </a:xfrm>
          <a:prstGeom prst="rect">
            <a:avLst/>
          </a:prstGeom>
        </p:spPr>
      </p:pic>
      <p:sp>
        <p:nvSpPr>
          <p:cNvPr id="12" name="Rectangle 11">
            <a:extLst>
              <a:ext uri="{FF2B5EF4-FFF2-40B4-BE49-F238E27FC236}">
                <a16:creationId xmlns:a16="http://schemas.microsoft.com/office/drawing/2014/main" id="{AE375E86-AAB6-1329-EE2E-1045CC46976B}"/>
              </a:ext>
            </a:extLst>
          </p:cNvPr>
          <p:cNvSpPr/>
          <p:nvPr/>
        </p:nvSpPr>
        <p:spPr>
          <a:xfrm>
            <a:off x="2596660" y="4749276"/>
            <a:ext cx="850384" cy="192084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3" name="Arrow: Curved Right 12">
            <a:extLst>
              <a:ext uri="{FF2B5EF4-FFF2-40B4-BE49-F238E27FC236}">
                <a16:creationId xmlns:a16="http://schemas.microsoft.com/office/drawing/2014/main" id="{07C6F674-9B51-AB97-3466-618EEC49D9A7}"/>
              </a:ext>
            </a:extLst>
          </p:cNvPr>
          <p:cNvSpPr/>
          <p:nvPr/>
        </p:nvSpPr>
        <p:spPr>
          <a:xfrm>
            <a:off x="4437218" y="2176891"/>
            <a:ext cx="474561" cy="775504"/>
          </a:xfrm>
          <a:prstGeom prst="curvedRightArrow">
            <a:avLst>
              <a:gd name="adj1" fmla="val 7581"/>
              <a:gd name="adj2" fmla="val 52892"/>
              <a:gd name="adj3" fmla="val 30714"/>
            </a:avLst>
          </a:prstGeom>
          <a:solidFill>
            <a:schemeClr val="accent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Oval 16">
            <a:extLst>
              <a:ext uri="{FF2B5EF4-FFF2-40B4-BE49-F238E27FC236}">
                <a16:creationId xmlns:a16="http://schemas.microsoft.com/office/drawing/2014/main" id="{8960D245-6E1C-DAD8-4B08-2290F02A23B2}"/>
              </a:ext>
            </a:extLst>
          </p:cNvPr>
          <p:cNvSpPr/>
          <p:nvPr/>
        </p:nvSpPr>
        <p:spPr>
          <a:xfrm>
            <a:off x="3540875" y="5085183"/>
            <a:ext cx="707757" cy="624803"/>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Arrow: Curved Right 17">
            <a:extLst>
              <a:ext uri="{FF2B5EF4-FFF2-40B4-BE49-F238E27FC236}">
                <a16:creationId xmlns:a16="http://schemas.microsoft.com/office/drawing/2014/main" id="{767AF39D-82A7-79FB-F942-9E80B404E5DF}"/>
              </a:ext>
            </a:extLst>
          </p:cNvPr>
          <p:cNvSpPr/>
          <p:nvPr/>
        </p:nvSpPr>
        <p:spPr>
          <a:xfrm>
            <a:off x="4437217" y="2981431"/>
            <a:ext cx="474561" cy="775504"/>
          </a:xfrm>
          <a:prstGeom prst="curvedRightArrow">
            <a:avLst>
              <a:gd name="adj1" fmla="val 7581"/>
              <a:gd name="adj2" fmla="val 52892"/>
              <a:gd name="adj3" fmla="val 30714"/>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9" name="Oval 18">
            <a:extLst>
              <a:ext uri="{FF2B5EF4-FFF2-40B4-BE49-F238E27FC236}">
                <a16:creationId xmlns:a16="http://schemas.microsoft.com/office/drawing/2014/main" id="{81712C11-48B0-9C27-BA23-462F49DF12EF}"/>
              </a:ext>
            </a:extLst>
          </p:cNvPr>
          <p:cNvSpPr/>
          <p:nvPr/>
        </p:nvSpPr>
        <p:spPr>
          <a:xfrm>
            <a:off x="3527341" y="5904690"/>
            <a:ext cx="707757" cy="624803"/>
          </a:xfrm>
          <a:prstGeom prst="ellipse">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3" name="Picture 2">
            <a:extLst>
              <a:ext uri="{FF2B5EF4-FFF2-40B4-BE49-F238E27FC236}">
                <a16:creationId xmlns:a16="http://schemas.microsoft.com/office/drawing/2014/main" id="{CFE77689-0E29-6AEF-82EB-917280280341}"/>
              </a:ext>
            </a:extLst>
          </p:cNvPr>
          <p:cNvPicPr>
            <a:picLocks noChangeAspect="1"/>
          </p:cNvPicPr>
          <p:nvPr/>
        </p:nvPicPr>
        <p:blipFill>
          <a:blip r:embed="rId5"/>
          <a:stretch>
            <a:fillRect/>
          </a:stretch>
        </p:blipFill>
        <p:spPr>
          <a:xfrm>
            <a:off x="7379414" y="2057438"/>
            <a:ext cx="2541204" cy="1699497"/>
          </a:xfrm>
          <a:prstGeom prst="rect">
            <a:avLst/>
          </a:prstGeom>
        </p:spPr>
      </p:pic>
    </p:spTree>
    <p:extLst>
      <p:ext uri="{BB962C8B-B14F-4D97-AF65-F5344CB8AC3E}">
        <p14:creationId xmlns:p14="http://schemas.microsoft.com/office/powerpoint/2010/main" val="41805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6138-AAF9-BEAD-F42D-B1BD7090B6D1}"/>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A84D1391-9F42-62B7-38FD-6907F0FDB398}"/>
              </a:ext>
            </a:extLst>
          </p:cNvPr>
          <p:cNvSpPr>
            <a:spLocks noGrp="1"/>
          </p:cNvSpPr>
          <p:nvPr>
            <p:ph type="body" idx="1"/>
          </p:nvPr>
        </p:nvSpPr>
        <p:spPr>
          <a:xfrm>
            <a:off x="677335" y="4527448"/>
            <a:ext cx="8596668" cy="2005432"/>
          </a:xfrm>
        </p:spPr>
        <p:txBody>
          <a:bodyPr>
            <a:normAutofit/>
          </a:bodyPr>
          <a:lstStyle/>
          <a:p>
            <a:r>
              <a:rPr lang="en-US" dirty="0"/>
              <a:t>Three Comparisons:</a:t>
            </a:r>
          </a:p>
          <a:p>
            <a:r>
              <a:rPr lang="en-US" dirty="0"/>
              <a:t>Week 1 EGCG vs Placebo</a:t>
            </a:r>
          </a:p>
          <a:p>
            <a:r>
              <a:rPr lang="en-US" dirty="0"/>
              <a:t>Week 1 vs Week 2: Relative to Treatment over time: EGCG Treatment </a:t>
            </a:r>
          </a:p>
          <a:p>
            <a:r>
              <a:rPr lang="en-US" dirty="0">
                <a:highlight>
                  <a:srgbClr val="FFFF00"/>
                </a:highlight>
              </a:rPr>
              <a:t>Week 1 vs Week 2: “Global Change” Week 1 vs Week 2</a:t>
            </a:r>
          </a:p>
        </p:txBody>
      </p:sp>
      <p:pic>
        <p:nvPicPr>
          <p:cNvPr id="4" name="Picture 3">
            <a:extLst>
              <a:ext uri="{FF2B5EF4-FFF2-40B4-BE49-F238E27FC236}">
                <a16:creationId xmlns:a16="http://schemas.microsoft.com/office/drawing/2014/main" id="{80F9D407-7FEC-3B96-2E1D-E7A5B6675354}"/>
              </a:ext>
            </a:extLst>
          </p:cNvPr>
          <p:cNvPicPr>
            <a:picLocks noChangeAspect="1"/>
          </p:cNvPicPr>
          <p:nvPr/>
        </p:nvPicPr>
        <p:blipFill>
          <a:blip r:embed="rId2"/>
          <a:stretch>
            <a:fillRect/>
          </a:stretch>
        </p:blipFill>
        <p:spPr>
          <a:xfrm>
            <a:off x="9418186" y="4913576"/>
            <a:ext cx="2541204" cy="1699497"/>
          </a:xfrm>
          <a:prstGeom prst="rect">
            <a:avLst/>
          </a:prstGeom>
        </p:spPr>
      </p:pic>
    </p:spTree>
    <p:extLst>
      <p:ext uri="{BB962C8B-B14F-4D97-AF65-F5344CB8AC3E}">
        <p14:creationId xmlns:p14="http://schemas.microsoft.com/office/powerpoint/2010/main" val="6907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13269"/>
            <a:ext cx="8596668" cy="1320800"/>
          </a:xfrm>
        </p:spPr>
        <p:txBody>
          <a:bodyPr/>
          <a:lstStyle/>
          <a:p>
            <a:r>
              <a:rPr lang="en-US" dirty="0"/>
              <a:t>Results: “Interact5” </a:t>
            </a:r>
            <a:br>
              <a:rPr lang="en-US" dirty="0"/>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lang="en-US" dirty="0"/>
              <a:t> </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436163"/>
            <a:ext cx="8596668" cy="3880773"/>
          </a:xfrm>
        </p:spPr>
        <p:txBody>
          <a:bodyPr/>
          <a:lstStyle/>
          <a:p>
            <a:r>
              <a:rPr lang="en-US" dirty="0"/>
              <a:t>Below is the Top 10 significantly Differentially Expressed Genes (DEGs) from LIMMA analysis, indicated in the blue reference </a:t>
            </a:r>
            <a:r>
              <a:rPr lang="en-US" dirty="0" err="1"/>
              <a:t>rownames</a:t>
            </a:r>
            <a:r>
              <a:rPr lang="en-US" dirty="0"/>
              <a:t> in the associated Volcano Plot.</a:t>
            </a:r>
          </a:p>
        </p:txBody>
      </p:sp>
      <p:pic>
        <p:nvPicPr>
          <p:cNvPr id="6" name="Picture 5">
            <a:extLst>
              <a:ext uri="{FF2B5EF4-FFF2-40B4-BE49-F238E27FC236}">
                <a16:creationId xmlns:a16="http://schemas.microsoft.com/office/drawing/2014/main" id="{74339933-908E-B91B-55F6-B9A7A118BD8E}"/>
              </a:ext>
            </a:extLst>
          </p:cNvPr>
          <p:cNvPicPr>
            <a:picLocks noChangeAspect="1"/>
          </p:cNvPicPr>
          <p:nvPr/>
        </p:nvPicPr>
        <p:blipFill>
          <a:blip r:embed="rId2"/>
          <a:stretch>
            <a:fillRect/>
          </a:stretch>
        </p:blipFill>
        <p:spPr>
          <a:xfrm>
            <a:off x="5184741" y="3791330"/>
            <a:ext cx="6900421" cy="1739130"/>
          </a:xfrm>
          <a:prstGeom prst="rect">
            <a:avLst/>
          </a:prstGeom>
        </p:spPr>
      </p:pic>
      <p:pic>
        <p:nvPicPr>
          <p:cNvPr id="9" name="Picture 8">
            <a:extLst>
              <a:ext uri="{FF2B5EF4-FFF2-40B4-BE49-F238E27FC236}">
                <a16:creationId xmlns:a16="http://schemas.microsoft.com/office/drawing/2014/main" id="{64B6F03B-48F7-C6DA-AA9A-E12C5499B88C}"/>
              </a:ext>
            </a:extLst>
          </p:cNvPr>
          <p:cNvPicPr>
            <a:picLocks noChangeAspect="1"/>
          </p:cNvPicPr>
          <p:nvPr/>
        </p:nvPicPr>
        <p:blipFill>
          <a:blip r:embed="rId3"/>
          <a:stretch>
            <a:fillRect/>
          </a:stretch>
        </p:blipFill>
        <p:spPr>
          <a:xfrm>
            <a:off x="106838" y="3250300"/>
            <a:ext cx="5077903" cy="2987696"/>
          </a:xfrm>
          <a:prstGeom prst="rect">
            <a:avLst/>
          </a:prstGeom>
        </p:spPr>
      </p:pic>
      <p:sp>
        <p:nvSpPr>
          <p:cNvPr id="4" name="TextBox 3">
            <a:extLst>
              <a:ext uri="{FF2B5EF4-FFF2-40B4-BE49-F238E27FC236}">
                <a16:creationId xmlns:a16="http://schemas.microsoft.com/office/drawing/2014/main" id="{B5B58958-A6D9-4BE4-E4F2-E21FAEF83923}"/>
              </a:ext>
            </a:extLst>
          </p:cNvPr>
          <p:cNvSpPr txBox="1"/>
          <p:nvPr/>
        </p:nvSpPr>
        <p:spPr>
          <a:xfrm>
            <a:off x="5299735" y="5618770"/>
            <a:ext cx="667043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Top10 genes involved in: wound </a:t>
            </a: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healing, inflammation, ECM remodeling + regeneration, cell proliferation and migration. IL1RL1, was captured as being significantly involved </a:t>
            </a:r>
            <a:r>
              <a:rPr lang="en-US" kern="1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with treatment.</a:t>
            </a:r>
            <a:endPar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9B8ECEE3-2CAA-F75F-33D0-0DA4ECD802AA}"/>
              </a:ext>
            </a:extLst>
          </p:cNvPr>
          <p:cNvSpPr/>
          <p:nvPr/>
        </p:nvSpPr>
        <p:spPr>
          <a:xfrm>
            <a:off x="5184741" y="4744148"/>
            <a:ext cx="6785425" cy="200385"/>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024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55307"/>
            <a:ext cx="8596668" cy="1320800"/>
          </a:xfrm>
        </p:spPr>
        <p:txBody>
          <a:bodyPr>
            <a:norm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Results: “Interact5” </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481454"/>
            <a:ext cx="8596668" cy="2104340"/>
          </a:xfrm>
        </p:spPr>
        <p:txBody>
          <a:bodyPr>
            <a:normAutofit fontScale="92500" lnSpcReduction="20000"/>
          </a:bodyPr>
          <a:lstStyle/>
          <a:p>
            <a:r>
              <a:rPr lang="en-US" dirty="0"/>
              <a:t>To keep p-value cutoffs for DEG analysis the same between all comparisons, we had to implement a FDR cutoff of 0.2 and a L2FC of 1.5 in order to capture enough significant gene candidates for cluster analysis.</a:t>
            </a:r>
          </a:p>
          <a:p>
            <a:r>
              <a:rPr lang="en-US" dirty="0"/>
              <a:t>This produced a hierarchical clustering graph that was extremely congested, so a Silhouette plot was utilized to determine ideal clustering selection, which was determined k=4. </a:t>
            </a:r>
          </a:p>
          <a:p>
            <a:r>
              <a:rPr lang="en-US" dirty="0"/>
              <a:t>K was based on the distance between 3-4, another interesting cluster was seen at position 8.</a:t>
            </a:r>
          </a:p>
        </p:txBody>
      </p:sp>
      <p:pic>
        <p:nvPicPr>
          <p:cNvPr id="5" name="Picture 4">
            <a:extLst>
              <a:ext uri="{FF2B5EF4-FFF2-40B4-BE49-F238E27FC236}">
                <a16:creationId xmlns:a16="http://schemas.microsoft.com/office/drawing/2014/main" id="{B5AEBBA4-684C-D43C-49C9-18D3BF04BD20}"/>
              </a:ext>
            </a:extLst>
          </p:cNvPr>
          <p:cNvPicPr>
            <a:picLocks noChangeAspect="1"/>
          </p:cNvPicPr>
          <p:nvPr/>
        </p:nvPicPr>
        <p:blipFill>
          <a:blip r:embed="rId2"/>
          <a:stretch>
            <a:fillRect/>
          </a:stretch>
        </p:blipFill>
        <p:spPr>
          <a:xfrm>
            <a:off x="288293" y="3495888"/>
            <a:ext cx="5534155" cy="2831130"/>
          </a:xfrm>
          <a:prstGeom prst="rect">
            <a:avLst/>
          </a:prstGeom>
        </p:spPr>
      </p:pic>
      <p:pic>
        <p:nvPicPr>
          <p:cNvPr id="8" name="Picture 7">
            <a:extLst>
              <a:ext uri="{FF2B5EF4-FFF2-40B4-BE49-F238E27FC236}">
                <a16:creationId xmlns:a16="http://schemas.microsoft.com/office/drawing/2014/main" id="{F722658D-FC7D-74F6-EA9E-967D816261AE}"/>
              </a:ext>
            </a:extLst>
          </p:cNvPr>
          <p:cNvPicPr>
            <a:picLocks noChangeAspect="1"/>
          </p:cNvPicPr>
          <p:nvPr/>
        </p:nvPicPr>
        <p:blipFill>
          <a:blip r:embed="rId3"/>
          <a:stretch>
            <a:fillRect/>
          </a:stretch>
        </p:blipFill>
        <p:spPr>
          <a:xfrm>
            <a:off x="5822448" y="3585794"/>
            <a:ext cx="6063414" cy="3007727"/>
          </a:xfrm>
          <a:prstGeom prst="rect">
            <a:avLst/>
          </a:prstGeom>
        </p:spPr>
      </p:pic>
    </p:spTree>
    <p:extLst>
      <p:ext uri="{BB962C8B-B14F-4D97-AF65-F5344CB8AC3E}">
        <p14:creationId xmlns:p14="http://schemas.microsoft.com/office/powerpoint/2010/main" val="2910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704055" y="0"/>
            <a:ext cx="8596668" cy="1320800"/>
          </a:xfrm>
        </p:spPr>
        <p:txBody>
          <a:bodyPr>
            <a:norm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Results: “Interact5” </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pic>
        <p:nvPicPr>
          <p:cNvPr id="6" name="Picture 5">
            <a:extLst>
              <a:ext uri="{FF2B5EF4-FFF2-40B4-BE49-F238E27FC236}">
                <a16:creationId xmlns:a16="http://schemas.microsoft.com/office/drawing/2014/main" id="{A1710EE5-18BA-E38A-6DAF-A9DECBDCFD31}"/>
              </a:ext>
            </a:extLst>
          </p:cNvPr>
          <p:cNvPicPr>
            <a:picLocks noChangeAspect="1"/>
          </p:cNvPicPr>
          <p:nvPr/>
        </p:nvPicPr>
        <p:blipFill>
          <a:blip r:embed="rId2"/>
          <a:stretch>
            <a:fillRect/>
          </a:stretch>
        </p:blipFill>
        <p:spPr>
          <a:xfrm>
            <a:off x="704055" y="1402468"/>
            <a:ext cx="4593811" cy="2859196"/>
          </a:xfrm>
          <a:prstGeom prst="rect">
            <a:avLst/>
          </a:prstGeom>
        </p:spPr>
      </p:pic>
      <p:pic>
        <p:nvPicPr>
          <p:cNvPr id="11" name="Picture 10">
            <a:extLst>
              <a:ext uri="{FF2B5EF4-FFF2-40B4-BE49-F238E27FC236}">
                <a16:creationId xmlns:a16="http://schemas.microsoft.com/office/drawing/2014/main" id="{B7C80E53-25B1-080A-45AF-C9B33E38BA8F}"/>
              </a:ext>
            </a:extLst>
          </p:cNvPr>
          <p:cNvPicPr>
            <a:picLocks noChangeAspect="1"/>
          </p:cNvPicPr>
          <p:nvPr/>
        </p:nvPicPr>
        <p:blipFill>
          <a:blip r:embed="rId3"/>
          <a:stretch>
            <a:fillRect/>
          </a:stretch>
        </p:blipFill>
        <p:spPr>
          <a:xfrm>
            <a:off x="704055" y="4261663"/>
            <a:ext cx="4477077" cy="2347913"/>
          </a:xfrm>
          <a:prstGeom prst="rect">
            <a:avLst/>
          </a:prstGeom>
        </p:spPr>
      </p:pic>
      <p:pic>
        <p:nvPicPr>
          <p:cNvPr id="14" name="Picture 13">
            <a:extLst>
              <a:ext uri="{FF2B5EF4-FFF2-40B4-BE49-F238E27FC236}">
                <a16:creationId xmlns:a16="http://schemas.microsoft.com/office/drawing/2014/main" id="{A3835445-29A7-1EBB-2047-6F8A46EED64E}"/>
              </a:ext>
            </a:extLst>
          </p:cNvPr>
          <p:cNvPicPr>
            <a:picLocks noChangeAspect="1"/>
          </p:cNvPicPr>
          <p:nvPr/>
        </p:nvPicPr>
        <p:blipFill>
          <a:blip r:embed="rId4"/>
          <a:stretch>
            <a:fillRect/>
          </a:stretch>
        </p:blipFill>
        <p:spPr>
          <a:xfrm>
            <a:off x="6474043" y="1402468"/>
            <a:ext cx="4600035" cy="2859196"/>
          </a:xfrm>
          <a:prstGeom prst="rect">
            <a:avLst/>
          </a:prstGeom>
        </p:spPr>
      </p:pic>
      <p:pic>
        <p:nvPicPr>
          <p:cNvPr id="17" name="Picture 16">
            <a:extLst>
              <a:ext uri="{FF2B5EF4-FFF2-40B4-BE49-F238E27FC236}">
                <a16:creationId xmlns:a16="http://schemas.microsoft.com/office/drawing/2014/main" id="{7B619F02-24CE-9936-A37E-11E50E34D46F}"/>
              </a:ext>
            </a:extLst>
          </p:cNvPr>
          <p:cNvPicPr>
            <a:picLocks noChangeAspect="1"/>
          </p:cNvPicPr>
          <p:nvPr/>
        </p:nvPicPr>
        <p:blipFill>
          <a:blip r:embed="rId5"/>
          <a:stretch>
            <a:fillRect/>
          </a:stretch>
        </p:blipFill>
        <p:spPr>
          <a:xfrm>
            <a:off x="6894136" y="4261662"/>
            <a:ext cx="4033405" cy="2347913"/>
          </a:xfrm>
          <a:prstGeom prst="rect">
            <a:avLst/>
          </a:prstGeom>
        </p:spPr>
      </p:pic>
      <p:sp>
        <p:nvSpPr>
          <p:cNvPr id="20" name="TextBox 19">
            <a:extLst>
              <a:ext uri="{FF2B5EF4-FFF2-40B4-BE49-F238E27FC236}">
                <a16:creationId xmlns:a16="http://schemas.microsoft.com/office/drawing/2014/main" id="{FAE772C5-2DB9-B54C-1F9D-911A1DB1A10B}"/>
              </a:ext>
            </a:extLst>
          </p:cNvPr>
          <p:cNvSpPr txBox="1"/>
          <p:nvPr/>
        </p:nvSpPr>
        <p:spPr>
          <a:xfrm>
            <a:off x="2063657" y="1005388"/>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1</a:t>
            </a:r>
          </a:p>
        </p:txBody>
      </p:sp>
      <p:sp>
        <p:nvSpPr>
          <p:cNvPr id="21" name="TextBox 20">
            <a:extLst>
              <a:ext uri="{FF2B5EF4-FFF2-40B4-BE49-F238E27FC236}">
                <a16:creationId xmlns:a16="http://schemas.microsoft.com/office/drawing/2014/main" id="{4C02440B-379F-0354-8995-7C0B2ADD54FF}"/>
              </a:ext>
            </a:extLst>
          </p:cNvPr>
          <p:cNvSpPr txBox="1"/>
          <p:nvPr/>
        </p:nvSpPr>
        <p:spPr>
          <a:xfrm>
            <a:off x="8005258" y="1005388"/>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2</a:t>
            </a:r>
          </a:p>
        </p:txBody>
      </p:sp>
      <p:sp>
        <p:nvSpPr>
          <p:cNvPr id="3" name="Rectangle 2">
            <a:extLst>
              <a:ext uri="{FF2B5EF4-FFF2-40B4-BE49-F238E27FC236}">
                <a16:creationId xmlns:a16="http://schemas.microsoft.com/office/drawing/2014/main" id="{A126D3B2-8EF4-1638-22B3-56D5D09DEEC8}"/>
              </a:ext>
            </a:extLst>
          </p:cNvPr>
          <p:cNvSpPr/>
          <p:nvPr/>
        </p:nvSpPr>
        <p:spPr>
          <a:xfrm>
            <a:off x="7220880" y="1807933"/>
            <a:ext cx="391637" cy="2073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B611E62A-CC0E-2D38-D1BE-D0E22E18144C}"/>
              </a:ext>
            </a:extLst>
          </p:cNvPr>
          <p:cNvSpPr/>
          <p:nvPr/>
        </p:nvSpPr>
        <p:spPr>
          <a:xfrm>
            <a:off x="7612517" y="1807933"/>
            <a:ext cx="455803" cy="2073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5" name="Straight Arrow Connector 4">
            <a:extLst>
              <a:ext uri="{FF2B5EF4-FFF2-40B4-BE49-F238E27FC236}">
                <a16:creationId xmlns:a16="http://schemas.microsoft.com/office/drawing/2014/main" id="{BA63C6F8-9BC1-A5ED-A2F3-276A4F4BA7BC}"/>
              </a:ext>
            </a:extLst>
          </p:cNvPr>
          <p:cNvCxnSpPr>
            <a:cxnSpLocks/>
          </p:cNvCxnSpPr>
          <p:nvPr/>
        </p:nvCxnSpPr>
        <p:spPr>
          <a:xfrm flipV="1">
            <a:off x="7390896" y="2390014"/>
            <a:ext cx="555234" cy="2188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3C7FC5-7D19-038F-7991-77AA66454745}"/>
              </a:ext>
            </a:extLst>
          </p:cNvPr>
          <p:cNvCxnSpPr>
            <a:cxnSpLocks/>
          </p:cNvCxnSpPr>
          <p:nvPr/>
        </p:nvCxnSpPr>
        <p:spPr>
          <a:xfrm flipV="1">
            <a:off x="7402096" y="2820193"/>
            <a:ext cx="532834" cy="199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8FAB183-2F4F-25D8-9D6B-31EE6BCB00E7}"/>
              </a:ext>
            </a:extLst>
          </p:cNvPr>
          <p:cNvCxnSpPr>
            <a:cxnSpLocks/>
          </p:cNvCxnSpPr>
          <p:nvPr/>
        </p:nvCxnSpPr>
        <p:spPr>
          <a:xfrm flipV="1">
            <a:off x="7416698" y="3213624"/>
            <a:ext cx="532834" cy="2137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352B111-D16D-3DBF-64AC-B6915983C4E8}"/>
              </a:ext>
            </a:extLst>
          </p:cNvPr>
          <p:cNvSpPr/>
          <p:nvPr/>
        </p:nvSpPr>
        <p:spPr>
          <a:xfrm>
            <a:off x="1448212" y="1780185"/>
            <a:ext cx="400434" cy="210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22BE6714-F217-63D9-3311-C921765CD0D0}"/>
              </a:ext>
            </a:extLst>
          </p:cNvPr>
          <p:cNvSpPr/>
          <p:nvPr/>
        </p:nvSpPr>
        <p:spPr>
          <a:xfrm>
            <a:off x="1848647" y="1780185"/>
            <a:ext cx="465666" cy="2100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Arrow Connector 11">
            <a:extLst>
              <a:ext uri="{FF2B5EF4-FFF2-40B4-BE49-F238E27FC236}">
                <a16:creationId xmlns:a16="http://schemas.microsoft.com/office/drawing/2014/main" id="{7EF9D1BD-74C5-45F3-A8E5-29700543F0AE}"/>
              </a:ext>
            </a:extLst>
          </p:cNvPr>
          <p:cNvCxnSpPr>
            <a:cxnSpLocks/>
          </p:cNvCxnSpPr>
          <p:nvPr/>
        </p:nvCxnSpPr>
        <p:spPr>
          <a:xfrm>
            <a:off x="1609084" y="2266603"/>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2E8CCA-4CD4-7DF0-8077-01C595CB8A01}"/>
              </a:ext>
            </a:extLst>
          </p:cNvPr>
          <p:cNvCxnSpPr>
            <a:cxnSpLocks/>
          </p:cNvCxnSpPr>
          <p:nvPr/>
        </p:nvCxnSpPr>
        <p:spPr>
          <a:xfrm>
            <a:off x="1582202" y="2737824"/>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A2C50B-DE1F-94AA-D9BA-6E348233507F}"/>
              </a:ext>
            </a:extLst>
          </p:cNvPr>
          <p:cNvCxnSpPr>
            <a:cxnSpLocks/>
          </p:cNvCxnSpPr>
          <p:nvPr/>
        </p:nvCxnSpPr>
        <p:spPr>
          <a:xfrm>
            <a:off x="1582202" y="3230700"/>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2231AD36-0203-592D-6277-75FE865ACD3E}"/>
              </a:ext>
            </a:extLst>
          </p:cNvPr>
          <p:cNvSpPr/>
          <p:nvPr/>
        </p:nvSpPr>
        <p:spPr>
          <a:xfrm rot="10800000">
            <a:off x="146344" y="5049643"/>
            <a:ext cx="484632" cy="97840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Up Arrow 17">
            <a:extLst>
              <a:ext uri="{FF2B5EF4-FFF2-40B4-BE49-F238E27FC236}">
                <a16:creationId xmlns:a16="http://schemas.microsoft.com/office/drawing/2014/main" id="{205F6FD5-5D1F-AA6D-318F-0EE515DF031A}"/>
              </a:ext>
            </a:extLst>
          </p:cNvPr>
          <p:cNvSpPr/>
          <p:nvPr/>
        </p:nvSpPr>
        <p:spPr>
          <a:xfrm rot="10800000" flipV="1">
            <a:off x="10863002" y="4998318"/>
            <a:ext cx="484632" cy="10810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9540BDF3-AFE6-7B9C-6B0C-45E843460C0D}"/>
              </a:ext>
            </a:extLst>
          </p:cNvPr>
          <p:cNvSpPr txBox="1"/>
          <p:nvPr/>
        </p:nvSpPr>
        <p:spPr>
          <a:xfrm>
            <a:off x="1150679" y="6558917"/>
            <a:ext cx="312694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Immune / Defense / Stress Response</a:t>
            </a:r>
          </a:p>
        </p:txBody>
      </p:sp>
      <p:sp>
        <p:nvSpPr>
          <p:cNvPr id="22" name="TextBox 21">
            <a:extLst>
              <a:ext uri="{FF2B5EF4-FFF2-40B4-BE49-F238E27FC236}">
                <a16:creationId xmlns:a16="http://schemas.microsoft.com/office/drawing/2014/main" id="{C446ABA2-4CC0-3464-7797-0179B83B6E94}"/>
              </a:ext>
            </a:extLst>
          </p:cNvPr>
          <p:cNvSpPr txBox="1"/>
          <p:nvPr/>
        </p:nvSpPr>
        <p:spPr>
          <a:xfrm>
            <a:off x="6965540" y="6542899"/>
            <a:ext cx="387638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Neuro components / Structure morphogenesis</a:t>
            </a:r>
          </a:p>
        </p:txBody>
      </p:sp>
    </p:spTree>
    <p:extLst>
      <p:ext uri="{BB962C8B-B14F-4D97-AF65-F5344CB8AC3E}">
        <p14:creationId xmlns:p14="http://schemas.microsoft.com/office/powerpoint/2010/main" val="551216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677334" y="10160"/>
            <a:ext cx="8596668" cy="1320800"/>
          </a:xfrm>
        </p:spPr>
        <p:txBody>
          <a:bodyPr>
            <a:norm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Results: “Interact5” </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sp>
        <p:nvSpPr>
          <p:cNvPr id="24" name="TextBox 23">
            <a:extLst>
              <a:ext uri="{FF2B5EF4-FFF2-40B4-BE49-F238E27FC236}">
                <a16:creationId xmlns:a16="http://schemas.microsoft.com/office/drawing/2014/main" id="{9CE3557F-B757-8597-2EFF-E5E027DCB537}"/>
              </a:ext>
            </a:extLst>
          </p:cNvPr>
          <p:cNvSpPr txBox="1"/>
          <p:nvPr/>
        </p:nvSpPr>
        <p:spPr>
          <a:xfrm>
            <a:off x="1673485" y="1060866"/>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1</a:t>
            </a:r>
          </a:p>
        </p:txBody>
      </p:sp>
      <p:sp>
        <p:nvSpPr>
          <p:cNvPr id="25" name="TextBox 24">
            <a:extLst>
              <a:ext uri="{FF2B5EF4-FFF2-40B4-BE49-F238E27FC236}">
                <a16:creationId xmlns:a16="http://schemas.microsoft.com/office/drawing/2014/main" id="{3DD72B81-73BE-248B-F201-3FB3EE5C23D7}"/>
              </a:ext>
            </a:extLst>
          </p:cNvPr>
          <p:cNvSpPr txBox="1"/>
          <p:nvPr/>
        </p:nvSpPr>
        <p:spPr>
          <a:xfrm>
            <a:off x="8706646" y="986642"/>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2</a:t>
            </a:r>
          </a:p>
        </p:txBody>
      </p:sp>
      <p:pic>
        <p:nvPicPr>
          <p:cNvPr id="4" name="Picture 3">
            <a:extLst>
              <a:ext uri="{FF2B5EF4-FFF2-40B4-BE49-F238E27FC236}">
                <a16:creationId xmlns:a16="http://schemas.microsoft.com/office/drawing/2014/main" id="{3FAA9DDC-B135-84C8-BC55-D456BECE14D3}"/>
              </a:ext>
            </a:extLst>
          </p:cNvPr>
          <p:cNvPicPr>
            <a:picLocks noChangeAspect="1"/>
          </p:cNvPicPr>
          <p:nvPr/>
        </p:nvPicPr>
        <p:blipFill>
          <a:blip r:embed="rId2"/>
          <a:stretch>
            <a:fillRect/>
          </a:stretch>
        </p:blipFill>
        <p:spPr>
          <a:xfrm>
            <a:off x="493839" y="1385785"/>
            <a:ext cx="5247173" cy="1150887"/>
          </a:xfrm>
          <a:prstGeom prst="rect">
            <a:avLst/>
          </a:prstGeom>
        </p:spPr>
      </p:pic>
      <p:pic>
        <p:nvPicPr>
          <p:cNvPr id="7" name="Picture 6">
            <a:extLst>
              <a:ext uri="{FF2B5EF4-FFF2-40B4-BE49-F238E27FC236}">
                <a16:creationId xmlns:a16="http://schemas.microsoft.com/office/drawing/2014/main" id="{14658C4D-B11A-463B-0EA1-983B3853846F}"/>
              </a:ext>
            </a:extLst>
          </p:cNvPr>
          <p:cNvPicPr>
            <a:picLocks noChangeAspect="1"/>
          </p:cNvPicPr>
          <p:nvPr/>
        </p:nvPicPr>
        <p:blipFill>
          <a:blip r:embed="rId3"/>
          <a:stretch>
            <a:fillRect/>
          </a:stretch>
        </p:blipFill>
        <p:spPr>
          <a:xfrm>
            <a:off x="399659" y="2586011"/>
            <a:ext cx="5435534" cy="3727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D3746433-74A6-8104-2BB0-DB5DF730CD0B}"/>
              </a:ext>
            </a:extLst>
          </p:cNvPr>
          <p:cNvSpPr/>
          <p:nvPr/>
        </p:nvSpPr>
        <p:spPr>
          <a:xfrm>
            <a:off x="493839" y="1642276"/>
            <a:ext cx="5157858" cy="152802"/>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id="{24982CD7-B5E0-8113-D291-4342985526EF}"/>
              </a:ext>
            </a:extLst>
          </p:cNvPr>
          <p:cNvPicPr>
            <a:picLocks noChangeAspect="1"/>
          </p:cNvPicPr>
          <p:nvPr/>
        </p:nvPicPr>
        <p:blipFill>
          <a:blip r:embed="rId4"/>
          <a:stretch>
            <a:fillRect/>
          </a:stretch>
        </p:blipFill>
        <p:spPr>
          <a:xfrm>
            <a:off x="7312709" y="1416874"/>
            <a:ext cx="4588365" cy="1083222"/>
          </a:xfrm>
          <a:prstGeom prst="rect">
            <a:avLst/>
          </a:prstGeom>
        </p:spPr>
      </p:pic>
      <p:sp>
        <p:nvSpPr>
          <p:cNvPr id="15" name="Rectangle 14">
            <a:extLst>
              <a:ext uri="{FF2B5EF4-FFF2-40B4-BE49-F238E27FC236}">
                <a16:creationId xmlns:a16="http://schemas.microsoft.com/office/drawing/2014/main" id="{7FB7DBAA-9AD0-97DA-E2CD-F56BFE4A2DC4}"/>
              </a:ext>
            </a:extLst>
          </p:cNvPr>
          <p:cNvSpPr/>
          <p:nvPr/>
        </p:nvSpPr>
        <p:spPr>
          <a:xfrm>
            <a:off x="7312709" y="1639836"/>
            <a:ext cx="4588365" cy="155242"/>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7" name="Picture 16">
            <a:extLst>
              <a:ext uri="{FF2B5EF4-FFF2-40B4-BE49-F238E27FC236}">
                <a16:creationId xmlns:a16="http://schemas.microsoft.com/office/drawing/2014/main" id="{5DF4B8D6-12B3-53C4-713C-FD3EC77F33DA}"/>
              </a:ext>
            </a:extLst>
          </p:cNvPr>
          <p:cNvPicPr>
            <a:picLocks noChangeAspect="1"/>
          </p:cNvPicPr>
          <p:nvPr/>
        </p:nvPicPr>
        <p:blipFill>
          <a:blip r:embed="rId5"/>
          <a:stretch>
            <a:fillRect/>
          </a:stretch>
        </p:blipFill>
        <p:spPr>
          <a:xfrm>
            <a:off x="7895946" y="2536672"/>
            <a:ext cx="3618720" cy="4275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352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36316"/>
            <a:ext cx="8596668" cy="1320800"/>
          </a:xfrm>
        </p:spPr>
        <p:txBody>
          <a:bodyPr>
            <a:norm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Results: “Interact5” </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pic>
        <p:nvPicPr>
          <p:cNvPr id="5" name="Picture 4">
            <a:extLst>
              <a:ext uri="{FF2B5EF4-FFF2-40B4-BE49-F238E27FC236}">
                <a16:creationId xmlns:a16="http://schemas.microsoft.com/office/drawing/2014/main" id="{377A901A-7CBC-A9F7-CE92-0373038B19D1}"/>
              </a:ext>
            </a:extLst>
          </p:cNvPr>
          <p:cNvPicPr>
            <a:picLocks noChangeAspect="1"/>
          </p:cNvPicPr>
          <p:nvPr/>
        </p:nvPicPr>
        <p:blipFill>
          <a:blip r:embed="rId2"/>
          <a:stretch>
            <a:fillRect/>
          </a:stretch>
        </p:blipFill>
        <p:spPr>
          <a:xfrm>
            <a:off x="677334" y="1498862"/>
            <a:ext cx="4629294" cy="2893970"/>
          </a:xfrm>
          <a:prstGeom prst="rect">
            <a:avLst/>
          </a:prstGeom>
        </p:spPr>
      </p:pic>
      <p:pic>
        <p:nvPicPr>
          <p:cNvPr id="11" name="Picture 10">
            <a:extLst>
              <a:ext uri="{FF2B5EF4-FFF2-40B4-BE49-F238E27FC236}">
                <a16:creationId xmlns:a16="http://schemas.microsoft.com/office/drawing/2014/main" id="{9FECE7E6-15BF-DD38-5313-F3D291D8AA23}"/>
              </a:ext>
            </a:extLst>
          </p:cNvPr>
          <p:cNvPicPr>
            <a:picLocks noChangeAspect="1"/>
          </p:cNvPicPr>
          <p:nvPr/>
        </p:nvPicPr>
        <p:blipFill>
          <a:blip r:embed="rId3"/>
          <a:stretch>
            <a:fillRect/>
          </a:stretch>
        </p:blipFill>
        <p:spPr>
          <a:xfrm>
            <a:off x="907959" y="4392832"/>
            <a:ext cx="4168043" cy="2172270"/>
          </a:xfrm>
          <a:prstGeom prst="rect">
            <a:avLst/>
          </a:prstGeom>
        </p:spPr>
      </p:pic>
      <p:pic>
        <p:nvPicPr>
          <p:cNvPr id="14" name="Picture 13">
            <a:extLst>
              <a:ext uri="{FF2B5EF4-FFF2-40B4-BE49-F238E27FC236}">
                <a16:creationId xmlns:a16="http://schemas.microsoft.com/office/drawing/2014/main" id="{863B24CD-F5C8-2C69-71AE-68341923B51B}"/>
              </a:ext>
            </a:extLst>
          </p:cNvPr>
          <p:cNvPicPr>
            <a:picLocks noChangeAspect="1"/>
          </p:cNvPicPr>
          <p:nvPr/>
        </p:nvPicPr>
        <p:blipFill>
          <a:blip r:embed="rId4"/>
          <a:stretch>
            <a:fillRect/>
          </a:stretch>
        </p:blipFill>
        <p:spPr>
          <a:xfrm>
            <a:off x="6096000" y="1498862"/>
            <a:ext cx="4633574" cy="2893970"/>
          </a:xfrm>
          <a:prstGeom prst="rect">
            <a:avLst/>
          </a:prstGeom>
        </p:spPr>
      </p:pic>
      <p:pic>
        <p:nvPicPr>
          <p:cNvPr id="17" name="Picture 16">
            <a:extLst>
              <a:ext uri="{FF2B5EF4-FFF2-40B4-BE49-F238E27FC236}">
                <a16:creationId xmlns:a16="http://schemas.microsoft.com/office/drawing/2014/main" id="{B4BB2D76-D061-0B8A-E3FA-ED753573CDBB}"/>
              </a:ext>
            </a:extLst>
          </p:cNvPr>
          <p:cNvPicPr>
            <a:picLocks noChangeAspect="1"/>
          </p:cNvPicPr>
          <p:nvPr/>
        </p:nvPicPr>
        <p:blipFill>
          <a:blip r:embed="rId5"/>
          <a:stretch>
            <a:fillRect/>
          </a:stretch>
        </p:blipFill>
        <p:spPr>
          <a:xfrm>
            <a:off x="6100279" y="4330615"/>
            <a:ext cx="4629295" cy="1148352"/>
          </a:xfrm>
          <a:prstGeom prst="rect">
            <a:avLst/>
          </a:prstGeom>
        </p:spPr>
      </p:pic>
      <p:sp>
        <p:nvSpPr>
          <p:cNvPr id="18" name="TextBox 17">
            <a:extLst>
              <a:ext uri="{FF2B5EF4-FFF2-40B4-BE49-F238E27FC236}">
                <a16:creationId xmlns:a16="http://schemas.microsoft.com/office/drawing/2014/main" id="{092046CD-0EDA-EF0A-A56A-4A871FD0938A}"/>
              </a:ext>
            </a:extLst>
          </p:cNvPr>
          <p:cNvSpPr txBox="1"/>
          <p:nvPr/>
        </p:nvSpPr>
        <p:spPr>
          <a:xfrm>
            <a:off x="2017751" y="1129530"/>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3</a:t>
            </a:r>
          </a:p>
        </p:txBody>
      </p:sp>
      <p:sp>
        <p:nvSpPr>
          <p:cNvPr id="19" name="TextBox 18">
            <a:extLst>
              <a:ext uri="{FF2B5EF4-FFF2-40B4-BE49-F238E27FC236}">
                <a16:creationId xmlns:a16="http://schemas.microsoft.com/office/drawing/2014/main" id="{2BF27451-4B57-1832-9532-2FA899F0D7F0}"/>
              </a:ext>
            </a:extLst>
          </p:cNvPr>
          <p:cNvSpPr txBox="1"/>
          <p:nvPr/>
        </p:nvSpPr>
        <p:spPr>
          <a:xfrm>
            <a:off x="7528097" y="1129530"/>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4</a:t>
            </a:r>
          </a:p>
        </p:txBody>
      </p:sp>
      <p:sp>
        <p:nvSpPr>
          <p:cNvPr id="3" name="Rectangle 2">
            <a:extLst>
              <a:ext uri="{FF2B5EF4-FFF2-40B4-BE49-F238E27FC236}">
                <a16:creationId xmlns:a16="http://schemas.microsoft.com/office/drawing/2014/main" id="{F4375CCE-2517-5FCE-1FFF-64643FDB9F3C}"/>
              </a:ext>
            </a:extLst>
          </p:cNvPr>
          <p:cNvSpPr/>
          <p:nvPr/>
        </p:nvSpPr>
        <p:spPr>
          <a:xfrm>
            <a:off x="6811274" y="1787875"/>
            <a:ext cx="455803" cy="2073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61594EC4-4742-58DB-4280-751DAB4989D9}"/>
              </a:ext>
            </a:extLst>
          </p:cNvPr>
          <p:cNvSpPr/>
          <p:nvPr/>
        </p:nvSpPr>
        <p:spPr>
          <a:xfrm>
            <a:off x="7267077" y="1787875"/>
            <a:ext cx="455803" cy="2073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a:extLst>
              <a:ext uri="{FF2B5EF4-FFF2-40B4-BE49-F238E27FC236}">
                <a16:creationId xmlns:a16="http://schemas.microsoft.com/office/drawing/2014/main" id="{26B86B69-DA5B-35FA-85DD-8AC7A96DE51C}"/>
              </a:ext>
            </a:extLst>
          </p:cNvPr>
          <p:cNvCxnSpPr>
            <a:cxnSpLocks/>
          </p:cNvCxnSpPr>
          <p:nvPr/>
        </p:nvCxnSpPr>
        <p:spPr>
          <a:xfrm flipV="1">
            <a:off x="7045456" y="2369956"/>
            <a:ext cx="555234" cy="2188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41AA21-176C-C3A8-B06B-021761303281}"/>
              </a:ext>
            </a:extLst>
          </p:cNvPr>
          <p:cNvCxnSpPr>
            <a:cxnSpLocks/>
          </p:cNvCxnSpPr>
          <p:nvPr/>
        </p:nvCxnSpPr>
        <p:spPr>
          <a:xfrm flipV="1">
            <a:off x="7056656" y="2800135"/>
            <a:ext cx="532834" cy="199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B26645-B0D9-C5D8-4708-6830E5A1B81A}"/>
              </a:ext>
            </a:extLst>
          </p:cNvPr>
          <p:cNvCxnSpPr>
            <a:cxnSpLocks/>
          </p:cNvCxnSpPr>
          <p:nvPr/>
        </p:nvCxnSpPr>
        <p:spPr>
          <a:xfrm flipV="1">
            <a:off x="7071258" y="3193566"/>
            <a:ext cx="532834" cy="2137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A1CA62A-FEF3-C0C7-1712-DB8742670ED9}"/>
              </a:ext>
            </a:extLst>
          </p:cNvPr>
          <p:cNvSpPr/>
          <p:nvPr/>
        </p:nvSpPr>
        <p:spPr>
          <a:xfrm>
            <a:off x="1448212" y="1780185"/>
            <a:ext cx="400434" cy="210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DD787A98-379C-858E-1875-FFF143877545}"/>
              </a:ext>
            </a:extLst>
          </p:cNvPr>
          <p:cNvSpPr/>
          <p:nvPr/>
        </p:nvSpPr>
        <p:spPr>
          <a:xfrm>
            <a:off x="1848647" y="1780185"/>
            <a:ext cx="465666" cy="2100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2" name="Straight Arrow Connector 11">
            <a:extLst>
              <a:ext uri="{FF2B5EF4-FFF2-40B4-BE49-F238E27FC236}">
                <a16:creationId xmlns:a16="http://schemas.microsoft.com/office/drawing/2014/main" id="{4C14067F-EBBD-027E-1A5F-6F1BC5FB6E6E}"/>
              </a:ext>
            </a:extLst>
          </p:cNvPr>
          <p:cNvCxnSpPr>
            <a:cxnSpLocks/>
          </p:cNvCxnSpPr>
          <p:nvPr/>
        </p:nvCxnSpPr>
        <p:spPr>
          <a:xfrm>
            <a:off x="1609084" y="2266603"/>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61A979-B9CE-453F-D882-20EA396C49B5}"/>
              </a:ext>
            </a:extLst>
          </p:cNvPr>
          <p:cNvCxnSpPr>
            <a:cxnSpLocks/>
          </p:cNvCxnSpPr>
          <p:nvPr/>
        </p:nvCxnSpPr>
        <p:spPr>
          <a:xfrm>
            <a:off x="1582202" y="2737824"/>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3D6E37-5359-5AA5-101B-DA01792FD3CF}"/>
              </a:ext>
            </a:extLst>
          </p:cNvPr>
          <p:cNvCxnSpPr>
            <a:cxnSpLocks/>
          </p:cNvCxnSpPr>
          <p:nvPr/>
        </p:nvCxnSpPr>
        <p:spPr>
          <a:xfrm>
            <a:off x="1582202" y="3230700"/>
            <a:ext cx="598121" cy="2424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35A7E5AC-1244-D1FA-54C4-26BC71AB5505}"/>
              </a:ext>
            </a:extLst>
          </p:cNvPr>
          <p:cNvSpPr/>
          <p:nvPr/>
        </p:nvSpPr>
        <p:spPr>
          <a:xfrm rot="10800000">
            <a:off x="146344" y="5049643"/>
            <a:ext cx="484632" cy="97840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Up Arrow 19">
            <a:extLst>
              <a:ext uri="{FF2B5EF4-FFF2-40B4-BE49-F238E27FC236}">
                <a16:creationId xmlns:a16="http://schemas.microsoft.com/office/drawing/2014/main" id="{C2CEBA01-EE78-98C6-9A8E-50C1958F16DD}"/>
              </a:ext>
            </a:extLst>
          </p:cNvPr>
          <p:cNvSpPr/>
          <p:nvPr/>
        </p:nvSpPr>
        <p:spPr>
          <a:xfrm rot="10800000" flipV="1">
            <a:off x="10863002" y="4998318"/>
            <a:ext cx="484632" cy="10810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1" name="TextBox 20">
            <a:extLst>
              <a:ext uri="{FF2B5EF4-FFF2-40B4-BE49-F238E27FC236}">
                <a16:creationId xmlns:a16="http://schemas.microsoft.com/office/drawing/2014/main" id="{F8057B4E-9532-97C0-2778-6509600320F8}"/>
              </a:ext>
            </a:extLst>
          </p:cNvPr>
          <p:cNvSpPr txBox="1"/>
          <p:nvPr/>
        </p:nvSpPr>
        <p:spPr>
          <a:xfrm>
            <a:off x="1448212" y="6565102"/>
            <a:ext cx="211949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Neural Cell involvement</a:t>
            </a:r>
          </a:p>
        </p:txBody>
      </p:sp>
      <p:sp>
        <p:nvSpPr>
          <p:cNvPr id="22" name="TextBox 21">
            <a:extLst>
              <a:ext uri="{FF2B5EF4-FFF2-40B4-BE49-F238E27FC236}">
                <a16:creationId xmlns:a16="http://schemas.microsoft.com/office/drawing/2014/main" id="{2C8D0BEE-E53D-0CFE-EF8D-4FB0E1B88F6B}"/>
              </a:ext>
            </a:extLst>
          </p:cNvPr>
          <p:cNvSpPr txBox="1"/>
          <p:nvPr/>
        </p:nvSpPr>
        <p:spPr>
          <a:xfrm>
            <a:off x="6811274" y="5640743"/>
            <a:ext cx="385746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Collagen Catabolic / Vasculature involvement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ECM remodel + New vasculature development</a:t>
            </a:r>
          </a:p>
        </p:txBody>
      </p:sp>
    </p:spTree>
    <p:extLst>
      <p:ext uri="{BB962C8B-B14F-4D97-AF65-F5344CB8AC3E}">
        <p14:creationId xmlns:p14="http://schemas.microsoft.com/office/powerpoint/2010/main" val="148218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C72DAD-255E-18C5-E73A-C994A36D9C07}"/>
              </a:ext>
            </a:extLst>
          </p:cNvPr>
          <p:cNvPicPr>
            <a:picLocks noChangeAspect="1"/>
          </p:cNvPicPr>
          <p:nvPr/>
        </p:nvPicPr>
        <p:blipFill>
          <a:blip r:embed="rId2"/>
          <a:stretch>
            <a:fillRect/>
          </a:stretch>
        </p:blipFill>
        <p:spPr>
          <a:xfrm>
            <a:off x="6992968" y="1241981"/>
            <a:ext cx="4904716" cy="1452271"/>
          </a:xfrm>
          <a:prstGeom prst="rect">
            <a:avLst/>
          </a:prstGeom>
        </p:spPr>
      </p:pic>
      <p:pic>
        <p:nvPicPr>
          <p:cNvPr id="10" name="Picture 9">
            <a:extLst>
              <a:ext uri="{FF2B5EF4-FFF2-40B4-BE49-F238E27FC236}">
                <a16:creationId xmlns:a16="http://schemas.microsoft.com/office/drawing/2014/main" id="{25EA82FD-20CB-4E25-B7FA-1E2A83B1F413}"/>
              </a:ext>
            </a:extLst>
          </p:cNvPr>
          <p:cNvPicPr>
            <a:picLocks noChangeAspect="1"/>
          </p:cNvPicPr>
          <p:nvPr/>
        </p:nvPicPr>
        <p:blipFill>
          <a:blip r:embed="rId3"/>
          <a:stretch>
            <a:fillRect/>
          </a:stretch>
        </p:blipFill>
        <p:spPr>
          <a:xfrm>
            <a:off x="1083833" y="1241982"/>
            <a:ext cx="4364119" cy="1320800"/>
          </a:xfrm>
          <a:prstGeom prst="rect">
            <a:avLst/>
          </a:prstGeom>
        </p:spPr>
      </p:pic>
      <p:sp>
        <p:nvSpPr>
          <p:cNvPr id="2" name="Title 1">
            <a:extLst>
              <a:ext uri="{FF2B5EF4-FFF2-40B4-BE49-F238E27FC236}">
                <a16:creationId xmlns:a16="http://schemas.microsoft.com/office/drawing/2014/main" id="{A322ABE1-3E62-42D8-CDA4-CB721E0F9A5D}"/>
              </a:ext>
            </a:extLst>
          </p:cNvPr>
          <p:cNvSpPr>
            <a:spLocks noGrp="1"/>
          </p:cNvSpPr>
          <p:nvPr>
            <p:ph type="title"/>
          </p:nvPr>
        </p:nvSpPr>
        <p:spPr>
          <a:xfrm>
            <a:off x="758614" y="0"/>
            <a:ext cx="8596668" cy="1320800"/>
          </a:xfrm>
        </p:spPr>
        <p:txBody>
          <a:bodyPr>
            <a:normAutofit/>
          </a:bodyPr>
          <a:lstStyle/>
          <a:p>
            <a:r>
              <a:rPr lang="en-US" dirty="0"/>
              <a:t>Results: “</a:t>
            </a:r>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Results: “Interact5” </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500" b="1" i="0" u="none" strike="noStrike" kern="1200" cap="none" spc="0" normalizeH="0" baseline="0" noProof="0" dirty="0">
                <a:ln>
                  <a:noFill/>
                </a:ln>
                <a:solidFill>
                  <a:srgbClr val="90C226"/>
                </a:solidFill>
                <a:effectLst/>
                <a:uLnTx/>
                <a:uFillTx/>
                <a:latin typeface="Trebuchet MS" panose="020B0603020202020204"/>
                <a:ea typeface="+mj-ea"/>
                <a:cs typeface="+mj-cs"/>
              </a:rPr>
              <a:t>Week 1 vs Week 2 (Global Differential Response)</a:t>
            </a:r>
            <a:r>
              <a:rPr lang="en-US" dirty="0"/>
              <a:t> </a:t>
            </a:r>
          </a:p>
        </p:txBody>
      </p:sp>
      <p:sp>
        <p:nvSpPr>
          <p:cNvPr id="9" name="TextBox 8">
            <a:extLst>
              <a:ext uri="{FF2B5EF4-FFF2-40B4-BE49-F238E27FC236}">
                <a16:creationId xmlns:a16="http://schemas.microsoft.com/office/drawing/2014/main" id="{DEC837C1-74FA-DCA0-6C09-B8A2627C86AF}"/>
              </a:ext>
            </a:extLst>
          </p:cNvPr>
          <p:cNvSpPr txBox="1"/>
          <p:nvPr/>
        </p:nvSpPr>
        <p:spPr>
          <a:xfrm>
            <a:off x="2365645" y="993139"/>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3</a:t>
            </a:r>
          </a:p>
        </p:txBody>
      </p:sp>
      <p:sp>
        <p:nvSpPr>
          <p:cNvPr id="14" name="TextBox 13">
            <a:extLst>
              <a:ext uri="{FF2B5EF4-FFF2-40B4-BE49-F238E27FC236}">
                <a16:creationId xmlns:a16="http://schemas.microsoft.com/office/drawing/2014/main" id="{CB1E47DE-803A-4F6A-5080-47DEA2F2AC8B}"/>
              </a:ext>
            </a:extLst>
          </p:cNvPr>
          <p:cNvSpPr txBox="1"/>
          <p:nvPr/>
        </p:nvSpPr>
        <p:spPr>
          <a:xfrm>
            <a:off x="8475584" y="874142"/>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 Group 4</a:t>
            </a:r>
          </a:p>
        </p:txBody>
      </p:sp>
      <p:sp>
        <p:nvSpPr>
          <p:cNvPr id="3" name="Rectangle 2">
            <a:extLst>
              <a:ext uri="{FF2B5EF4-FFF2-40B4-BE49-F238E27FC236}">
                <a16:creationId xmlns:a16="http://schemas.microsoft.com/office/drawing/2014/main" id="{736CAA73-FCD8-9B3A-2515-441D4A064E7D}"/>
              </a:ext>
            </a:extLst>
          </p:cNvPr>
          <p:cNvSpPr/>
          <p:nvPr/>
        </p:nvSpPr>
        <p:spPr>
          <a:xfrm>
            <a:off x="795518" y="1533824"/>
            <a:ext cx="4693530" cy="178924"/>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DCE6BAF-A6A7-00C4-87AB-7B0AD0158B72}"/>
              </a:ext>
            </a:extLst>
          </p:cNvPr>
          <p:cNvSpPr/>
          <p:nvPr/>
        </p:nvSpPr>
        <p:spPr>
          <a:xfrm>
            <a:off x="6953134" y="1580900"/>
            <a:ext cx="4944551" cy="12918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3A80257F-9076-D556-5C21-2FACAA14828F}"/>
              </a:ext>
            </a:extLst>
          </p:cNvPr>
          <p:cNvPicPr>
            <a:picLocks noChangeAspect="1"/>
          </p:cNvPicPr>
          <p:nvPr/>
        </p:nvPicPr>
        <p:blipFill>
          <a:blip r:embed="rId4"/>
          <a:stretch>
            <a:fillRect/>
          </a:stretch>
        </p:blipFill>
        <p:spPr>
          <a:xfrm>
            <a:off x="622573" y="2427659"/>
            <a:ext cx="5039419" cy="4201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0BCB4462-BDB6-DF0F-002B-44D6BB7D4A88}"/>
              </a:ext>
            </a:extLst>
          </p:cNvPr>
          <p:cNvPicPr>
            <a:picLocks noChangeAspect="1"/>
          </p:cNvPicPr>
          <p:nvPr/>
        </p:nvPicPr>
        <p:blipFill>
          <a:blip r:embed="rId5"/>
          <a:stretch>
            <a:fillRect/>
          </a:stretch>
        </p:blipFill>
        <p:spPr>
          <a:xfrm>
            <a:off x="7033824" y="2732399"/>
            <a:ext cx="4863860" cy="409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8166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538EB-6BBB-4A65-0C91-DE0A1A224776}"/>
              </a:ext>
            </a:extLst>
          </p:cNvPr>
          <p:cNvSpPr>
            <a:spLocks noGrp="1"/>
          </p:cNvSpPr>
          <p:nvPr>
            <p:ph type="title"/>
          </p:nvPr>
        </p:nvSpPr>
        <p:spPr/>
        <p:txBody>
          <a:bodyPr/>
          <a:lstStyle/>
          <a:p>
            <a:r>
              <a:rPr lang="en-US" dirty="0"/>
              <a:t>SUMMARY ALL Results</a:t>
            </a:r>
          </a:p>
        </p:txBody>
      </p:sp>
      <p:sp>
        <p:nvSpPr>
          <p:cNvPr id="5" name="Text Placeholder 4">
            <a:extLst>
              <a:ext uri="{FF2B5EF4-FFF2-40B4-BE49-F238E27FC236}">
                <a16:creationId xmlns:a16="http://schemas.microsoft.com/office/drawing/2014/main" id="{45DDE70C-4D3D-3C5C-CD85-C4115BC6016B}"/>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D6B63774-3505-0D1B-6D37-0D60EF6F3EA0}"/>
              </a:ext>
            </a:extLst>
          </p:cNvPr>
          <p:cNvPicPr>
            <a:picLocks noChangeAspect="1"/>
          </p:cNvPicPr>
          <p:nvPr/>
        </p:nvPicPr>
        <p:blipFill>
          <a:blip r:embed="rId2"/>
          <a:stretch>
            <a:fillRect/>
          </a:stretch>
        </p:blipFill>
        <p:spPr>
          <a:xfrm>
            <a:off x="9418186" y="4913576"/>
            <a:ext cx="2541204" cy="1699497"/>
          </a:xfrm>
          <a:prstGeom prst="rect">
            <a:avLst/>
          </a:prstGeom>
        </p:spPr>
      </p:pic>
    </p:spTree>
    <p:extLst>
      <p:ext uri="{BB962C8B-B14F-4D97-AF65-F5344CB8AC3E}">
        <p14:creationId xmlns:p14="http://schemas.microsoft.com/office/powerpoint/2010/main" val="426560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332-3A80-4C1A-DE2A-5ECABE370B99}"/>
              </a:ext>
            </a:extLst>
          </p:cNvPr>
          <p:cNvSpPr>
            <a:spLocks noGrp="1"/>
          </p:cNvSpPr>
          <p:nvPr>
            <p:ph type="title"/>
          </p:nvPr>
        </p:nvSpPr>
        <p:spPr>
          <a:xfrm>
            <a:off x="677334" y="0"/>
            <a:ext cx="8596668" cy="1320800"/>
          </a:xfrm>
        </p:spPr>
        <p:txBody>
          <a:bodyPr>
            <a:noAutofit/>
          </a:bodyPr>
          <a:lstStyle/>
          <a:p>
            <a:r>
              <a:rPr lang="en-US" sz="2000" dirty="0"/>
              <a:t>Summary of Results </a:t>
            </a:r>
            <a:br>
              <a:rPr lang="en-US" sz="2000" dirty="0"/>
            </a:br>
            <a:r>
              <a:rPr lang="en-US" sz="2000" dirty="0"/>
              <a:t>Effects of EGCG show an effect to processes relevant to Wound Healing:</a:t>
            </a:r>
            <a:br>
              <a:rPr lang="en-US" sz="2000" dirty="0"/>
            </a:br>
            <a:endParaRPr lang="en-US" sz="2000" dirty="0"/>
          </a:p>
        </p:txBody>
      </p:sp>
      <p:sp>
        <p:nvSpPr>
          <p:cNvPr id="3" name="Content Placeholder 2">
            <a:extLst>
              <a:ext uri="{FF2B5EF4-FFF2-40B4-BE49-F238E27FC236}">
                <a16:creationId xmlns:a16="http://schemas.microsoft.com/office/drawing/2014/main" id="{290F470C-01E8-4B4F-A819-251BB567E363}"/>
              </a:ext>
            </a:extLst>
          </p:cNvPr>
          <p:cNvSpPr>
            <a:spLocks noGrp="1"/>
          </p:cNvSpPr>
          <p:nvPr>
            <p:ph idx="1"/>
          </p:nvPr>
        </p:nvSpPr>
        <p:spPr>
          <a:xfrm>
            <a:off x="677334" y="762000"/>
            <a:ext cx="10272020" cy="5334000"/>
          </a:xfrm>
        </p:spPr>
        <p:txBody>
          <a:bodyPr>
            <a:normAutofit/>
          </a:bodyPr>
          <a:lstStyle/>
          <a:p>
            <a:r>
              <a:rPr lang="en-US" dirty="0"/>
              <a:t>Week 1 Zonal Treatment EGCG vs Placebo</a:t>
            </a:r>
          </a:p>
          <a:p>
            <a:pPr lvl="1"/>
            <a:r>
              <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Top 10 genes are involved in: Immunity, Inflammation, Cytokines, Cytoskeleton, Shape and Motility, Cell division. </a:t>
            </a:r>
            <a:r>
              <a:rPr kumimoji="0" lang="en-US"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IL-36A, </a:t>
            </a:r>
            <a:r>
              <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cytokine involved in inflammation, was captured by our data, which also was found to be affected by EGCG treatment.</a:t>
            </a:r>
          </a:p>
          <a:p>
            <a:pPr marL="457200" lvl="1" indent="0">
              <a:buNone/>
            </a:pPr>
            <a:endParaRPr lang="en-US" sz="1400" kern="100" dirty="0">
              <a:solidFill>
                <a:prstClr val="black"/>
              </a:solidFill>
              <a:latin typeface="Calibri" panose="020F0502020204030204" pitchFamily="34" charset="0"/>
              <a:cs typeface="Times New Roman" panose="02020603050405020304" pitchFamily="18" charset="0"/>
            </a:endParaRPr>
          </a:p>
          <a:p>
            <a:pPr marL="457200" lvl="1" indent="0">
              <a:buNone/>
            </a:pPr>
            <a:endParaRPr lang="en-US" dirty="0"/>
          </a:p>
          <a:p>
            <a:pPr lvl="1"/>
            <a:endParaRPr lang="en-US" dirty="0"/>
          </a:p>
          <a:p>
            <a:pPr marL="457200" lvl="1" indent="0">
              <a:buNone/>
            </a:pPr>
            <a:endParaRPr lang="en-US" dirty="0"/>
          </a:p>
          <a:p>
            <a:pPr lvl="1"/>
            <a:endParaRPr lang="en-US" dirty="0"/>
          </a:p>
          <a:p>
            <a:pPr lvl="1"/>
            <a:endParaRPr lang="en-US" dirty="0"/>
          </a:p>
          <a:p>
            <a:r>
              <a:rPr lang="en-US" dirty="0"/>
              <a:t>Week 1 vs Week 2: effect of EGCG from week 1 to week 2</a:t>
            </a:r>
          </a:p>
          <a:p>
            <a:pPr lvl="1"/>
            <a:r>
              <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of the Top 10 genes are common to Week1 EGCG vs Placebo: </a:t>
            </a:r>
            <a:r>
              <a:rPr kumimoji="0" lang="en-US" sz="14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ACTR2, RDX, ANKRD28, CHAC1</a:t>
            </a:r>
            <a:r>
              <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Additional genes related to: Energy, Wound Healing, ECM Remodeling, Protein Translocation..</a:t>
            </a:r>
          </a:p>
          <a:p>
            <a:pPr lvl="1"/>
            <a:endParaRPr lang="en-US" dirty="0"/>
          </a:p>
        </p:txBody>
      </p:sp>
      <p:graphicFrame>
        <p:nvGraphicFramePr>
          <p:cNvPr id="4" name="Table 4">
            <a:extLst>
              <a:ext uri="{FF2B5EF4-FFF2-40B4-BE49-F238E27FC236}">
                <a16:creationId xmlns:a16="http://schemas.microsoft.com/office/drawing/2014/main" id="{FB0E7B57-AC34-02CC-6D59-DB37E0107743}"/>
              </a:ext>
            </a:extLst>
          </p:cNvPr>
          <p:cNvGraphicFramePr>
            <a:graphicFrameLocks noGrp="1"/>
          </p:cNvGraphicFramePr>
          <p:nvPr>
            <p:extLst>
              <p:ext uri="{D42A27DB-BD31-4B8C-83A1-F6EECF244321}">
                <p14:modId xmlns:p14="http://schemas.microsoft.com/office/powerpoint/2010/main" val="3042646585"/>
              </p:ext>
            </p:extLst>
          </p:nvPr>
        </p:nvGraphicFramePr>
        <p:xfrm>
          <a:off x="1749344" y="1734397"/>
          <a:ext cx="8128000" cy="1894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44020614"/>
                    </a:ext>
                  </a:extLst>
                </a:gridCol>
                <a:gridCol w="4064000">
                  <a:extLst>
                    <a:ext uri="{9D8B030D-6E8A-4147-A177-3AD203B41FA5}">
                      <a16:colId xmlns:a16="http://schemas.microsoft.com/office/drawing/2014/main" val="3184102343"/>
                    </a:ext>
                  </a:extLst>
                </a:gridCol>
              </a:tblGrid>
              <a:tr h="370840">
                <a:tc>
                  <a:txBody>
                    <a:bodyPr/>
                    <a:lstStyle/>
                    <a:p>
                      <a:r>
                        <a:rPr lang="en-US" sz="1050" dirty="0"/>
                        <a:t>Go Term Analysis (summarized)</a:t>
                      </a:r>
                    </a:p>
                  </a:txBody>
                  <a:tcPr/>
                </a:tc>
                <a:tc>
                  <a:txBody>
                    <a:bodyPr/>
                    <a:lstStyle/>
                    <a:p>
                      <a:r>
                        <a:rPr lang="en-US" sz="1050" dirty="0"/>
                        <a:t>KEGG Pathway (top significant)</a:t>
                      </a:r>
                    </a:p>
                  </a:txBody>
                  <a:tcPr/>
                </a:tc>
                <a:extLst>
                  <a:ext uri="{0D108BD9-81ED-4DB2-BD59-A6C34878D82A}">
                    <a16:rowId xmlns:a16="http://schemas.microsoft.com/office/drawing/2014/main" val="1074522"/>
                  </a:ext>
                </a:extLst>
              </a:tr>
              <a:tr h="370840">
                <a:tc>
                  <a:txBody>
                    <a:bodyPr/>
                    <a:lstStyle/>
                    <a:p>
                      <a:r>
                        <a:rPr lang="en-US" sz="1050" dirty="0"/>
                        <a:t>Reorganization of cellular components and processes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Actin Cytoskeleton</a:t>
                      </a:r>
                    </a:p>
                  </a:txBody>
                  <a:tcPr/>
                </a:tc>
                <a:extLst>
                  <a:ext uri="{0D108BD9-81ED-4DB2-BD59-A6C34878D82A}">
                    <a16:rowId xmlns:a16="http://schemas.microsoft.com/office/drawing/2014/main" val="395407973"/>
                  </a:ext>
                </a:extLst>
              </a:tr>
              <a:tr h="370840">
                <a:tc>
                  <a:txBody>
                    <a:bodyPr/>
                    <a:lstStyle/>
                    <a:p>
                      <a:r>
                        <a:rPr lang="en-US" sz="1050" dirty="0"/>
                        <a:t>Immune system and cytokine involvement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Cytokine-Cytokine Receptor interaction</a:t>
                      </a:r>
                    </a:p>
                  </a:txBody>
                  <a:tcPr/>
                </a:tc>
                <a:extLst>
                  <a:ext uri="{0D108BD9-81ED-4DB2-BD59-A6C34878D82A}">
                    <a16:rowId xmlns:a16="http://schemas.microsoft.com/office/drawing/2014/main" val="1157745662"/>
                  </a:ext>
                </a:extLst>
              </a:tr>
              <a:tr h="370840">
                <a:tc>
                  <a:txBody>
                    <a:bodyPr/>
                    <a:lstStyle/>
                    <a:p>
                      <a:r>
                        <a:rPr lang="en-US" sz="1050" dirty="0"/>
                        <a:t>Reproduction – more indicative of cell growth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Glycosphingolipid Biosynthesis</a:t>
                      </a:r>
                    </a:p>
                  </a:txBody>
                  <a:tcPr/>
                </a:tc>
                <a:extLst>
                  <a:ext uri="{0D108BD9-81ED-4DB2-BD59-A6C34878D82A}">
                    <a16:rowId xmlns:a16="http://schemas.microsoft.com/office/drawing/2014/main" val="1875764585"/>
                  </a:ext>
                </a:extLst>
              </a:tr>
              <a:tr h="370840">
                <a:tc>
                  <a:txBody>
                    <a:bodyPr/>
                    <a:lstStyle/>
                    <a:p>
                      <a:r>
                        <a:rPr lang="en-US" sz="1050" dirty="0"/>
                        <a:t>Aminoglycans skin ECM components, ECM Remodeling, cellular adhesion</a:t>
                      </a:r>
                    </a:p>
                  </a:txBody>
                  <a:tcPr/>
                </a:tc>
                <a:tc>
                  <a:txBody>
                    <a:bodyPr/>
                    <a:lstStyle/>
                    <a:p>
                      <a:r>
                        <a:rPr lang="en-US" sz="1050" dirty="0"/>
                        <a:t>Cell Adhesion Molecules</a:t>
                      </a:r>
                    </a:p>
                  </a:txBody>
                  <a:tcPr/>
                </a:tc>
                <a:extLst>
                  <a:ext uri="{0D108BD9-81ED-4DB2-BD59-A6C34878D82A}">
                    <a16:rowId xmlns:a16="http://schemas.microsoft.com/office/drawing/2014/main" val="1828099935"/>
                  </a:ext>
                </a:extLst>
              </a:tr>
            </a:tbl>
          </a:graphicData>
        </a:graphic>
      </p:graphicFrame>
      <p:graphicFrame>
        <p:nvGraphicFramePr>
          <p:cNvPr id="5" name="Table 4">
            <a:extLst>
              <a:ext uri="{FF2B5EF4-FFF2-40B4-BE49-F238E27FC236}">
                <a16:creationId xmlns:a16="http://schemas.microsoft.com/office/drawing/2014/main" id="{D13746FD-4DED-689C-7341-358B853E5F0B}"/>
              </a:ext>
            </a:extLst>
          </p:cNvPr>
          <p:cNvGraphicFramePr>
            <a:graphicFrameLocks noGrp="1"/>
          </p:cNvGraphicFramePr>
          <p:nvPr>
            <p:extLst>
              <p:ext uri="{D42A27DB-BD31-4B8C-83A1-F6EECF244321}">
                <p14:modId xmlns:p14="http://schemas.microsoft.com/office/powerpoint/2010/main" val="3759391976"/>
              </p:ext>
            </p:extLst>
          </p:nvPr>
        </p:nvGraphicFramePr>
        <p:xfrm>
          <a:off x="1749344" y="4813300"/>
          <a:ext cx="8128000" cy="1894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44020614"/>
                    </a:ext>
                  </a:extLst>
                </a:gridCol>
                <a:gridCol w="4064000">
                  <a:extLst>
                    <a:ext uri="{9D8B030D-6E8A-4147-A177-3AD203B41FA5}">
                      <a16:colId xmlns:a16="http://schemas.microsoft.com/office/drawing/2014/main" val="3184102343"/>
                    </a:ext>
                  </a:extLst>
                </a:gridCol>
              </a:tblGrid>
              <a:tr h="370840">
                <a:tc>
                  <a:txBody>
                    <a:bodyPr/>
                    <a:lstStyle/>
                    <a:p>
                      <a:r>
                        <a:rPr lang="en-US" sz="1050" dirty="0"/>
                        <a:t>Go Term Analysis (summarized)</a:t>
                      </a:r>
                    </a:p>
                  </a:txBody>
                  <a:tcPr/>
                </a:tc>
                <a:tc>
                  <a:txBody>
                    <a:bodyPr/>
                    <a:lstStyle/>
                    <a:p>
                      <a:r>
                        <a:rPr lang="en-US" sz="1050" dirty="0"/>
                        <a:t>KEGG Pathway (top significant)</a:t>
                      </a:r>
                    </a:p>
                  </a:txBody>
                  <a:tcPr/>
                </a:tc>
                <a:extLst>
                  <a:ext uri="{0D108BD9-81ED-4DB2-BD59-A6C34878D82A}">
                    <a16:rowId xmlns:a16="http://schemas.microsoft.com/office/drawing/2014/main" val="1074522"/>
                  </a:ext>
                </a:extLst>
              </a:tr>
              <a:tr h="370840">
                <a:tc>
                  <a:txBody>
                    <a:bodyPr/>
                    <a:lstStyle/>
                    <a:p>
                      <a:r>
                        <a:rPr lang="en-US" sz="1050" dirty="0"/>
                        <a:t>Cellular and Protein Localization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Protein Processing in Endoplasmic Reticulum</a:t>
                      </a:r>
                    </a:p>
                  </a:txBody>
                  <a:tcPr/>
                </a:tc>
                <a:extLst>
                  <a:ext uri="{0D108BD9-81ED-4DB2-BD59-A6C34878D82A}">
                    <a16:rowId xmlns:a16="http://schemas.microsoft.com/office/drawing/2014/main" val="395407973"/>
                  </a:ext>
                </a:extLst>
              </a:tr>
              <a:tr h="370840">
                <a:tc>
                  <a:txBody>
                    <a:bodyPr/>
                    <a:lstStyle/>
                    <a:p>
                      <a:r>
                        <a:rPr lang="en-US" sz="1050" dirty="0"/>
                        <a:t>Sustained immune involvement and catabolic processes in regards to protein and metabolism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Ether Lipid Metabolism / Glutathione Metabolism</a:t>
                      </a:r>
                    </a:p>
                  </a:txBody>
                  <a:tcPr/>
                </a:tc>
                <a:extLst>
                  <a:ext uri="{0D108BD9-81ED-4DB2-BD59-A6C34878D82A}">
                    <a16:rowId xmlns:a16="http://schemas.microsoft.com/office/drawing/2014/main" val="1157745662"/>
                  </a:ext>
                </a:extLst>
              </a:tr>
              <a:tr h="370840">
                <a:tc>
                  <a:txBody>
                    <a:bodyPr/>
                    <a:lstStyle/>
                    <a:p>
                      <a:r>
                        <a:rPr lang="en-US" sz="1050" dirty="0"/>
                        <a:t>Protein localization, nuclear-centric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Regulation of Actin Cytoskeleton</a:t>
                      </a:r>
                    </a:p>
                  </a:txBody>
                  <a:tcPr/>
                </a:tc>
                <a:extLst>
                  <a:ext uri="{0D108BD9-81ED-4DB2-BD59-A6C34878D82A}">
                    <a16:rowId xmlns:a16="http://schemas.microsoft.com/office/drawing/2014/main" val="1875764585"/>
                  </a:ext>
                </a:extLst>
              </a:tr>
              <a:tr h="370840">
                <a:tc>
                  <a:txBody>
                    <a:bodyPr/>
                    <a:lstStyle/>
                    <a:p>
                      <a:r>
                        <a:rPr lang="en-US" sz="1050" dirty="0"/>
                        <a:t>Cell Death, Apoptosis, Cell cycle</a:t>
                      </a:r>
                    </a:p>
                  </a:txBody>
                  <a:tcPr/>
                </a:tc>
                <a:tc>
                  <a:txBody>
                    <a:bodyPr/>
                    <a:lstStyle/>
                    <a:p>
                      <a:r>
                        <a:rPr lang="en-US" sz="1050" dirty="0"/>
                        <a:t>Endometrial Cancer*</a:t>
                      </a:r>
                    </a:p>
                  </a:txBody>
                  <a:tcPr/>
                </a:tc>
                <a:extLst>
                  <a:ext uri="{0D108BD9-81ED-4DB2-BD59-A6C34878D82A}">
                    <a16:rowId xmlns:a16="http://schemas.microsoft.com/office/drawing/2014/main" val="1828099935"/>
                  </a:ext>
                </a:extLst>
              </a:tr>
            </a:tbl>
          </a:graphicData>
        </a:graphic>
      </p:graphicFrame>
    </p:spTree>
    <p:extLst>
      <p:ext uri="{BB962C8B-B14F-4D97-AF65-F5344CB8AC3E}">
        <p14:creationId xmlns:p14="http://schemas.microsoft.com/office/powerpoint/2010/main" val="332474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332-3A80-4C1A-DE2A-5ECABE370B99}"/>
              </a:ext>
            </a:extLst>
          </p:cNvPr>
          <p:cNvSpPr>
            <a:spLocks noGrp="1"/>
          </p:cNvSpPr>
          <p:nvPr>
            <p:ph type="title"/>
          </p:nvPr>
        </p:nvSpPr>
        <p:spPr>
          <a:xfrm>
            <a:off x="677334" y="0"/>
            <a:ext cx="8596668" cy="1320800"/>
          </a:xfrm>
        </p:spPr>
        <p:txBody>
          <a:bodyPr/>
          <a:lstStyle/>
          <a:p>
            <a:r>
              <a:rPr lang="en-US" dirty="0"/>
              <a:t>Summary of Results</a:t>
            </a:r>
          </a:p>
        </p:txBody>
      </p:sp>
      <p:sp>
        <p:nvSpPr>
          <p:cNvPr id="3" name="Content Placeholder 2">
            <a:extLst>
              <a:ext uri="{FF2B5EF4-FFF2-40B4-BE49-F238E27FC236}">
                <a16:creationId xmlns:a16="http://schemas.microsoft.com/office/drawing/2014/main" id="{290F470C-01E8-4B4F-A819-251BB567E363}"/>
              </a:ext>
            </a:extLst>
          </p:cNvPr>
          <p:cNvSpPr>
            <a:spLocks noGrp="1"/>
          </p:cNvSpPr>
          <p:nvPr>
            <p:ph idx="1"/>
          </p:nvPr>
        </p:nvSpPr>
        <p:spPr>
          <a:xfrm>
            <a:off x="677334" y="589280"/>
            <a:ext cx="10272020" cy="5334000"/>
          </a:xfrm>
        </p:spPr>
        <p:txBody>
          <a:bodyPr>
            <a:normAutofit/>
          </a:bodyPr>
          <a:lstStyle/>
          <a:p>
            <a:r>
              <a:rPr lang="en-US" dirty="0"/>
              <a:t>Week 1 Week 2 Global Differential Pattern:</a:t>
            </a:r>
          </a:p>
          <a:p>
            <a:pPr lvl="1"/>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Top10 genes had the highest fold change values, and genes were involved in: wound </a:t>
            </a:r>
            <a:r>
              <a:rPr kumimoji="0" lang="en-US"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healing, inflammation, ECM remodeling + regeneration, cell proliferation and migration. Captured </a:t>
            </a:r>
            <a:r>
              <a:rPr kumimoji="0" lang="en-US" sz="16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IL1RL1</a:t>
            </a:r>
            <a:r>
              <a:rPr kumimoji="0" lang="en-US"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 gene involved in inflammation, also identified as an expressed target in related to treatment with EGCG.</a:t>
            </a:r>
          </a:p>
          <a:p>
            <a:pPr marL="457200" lvl="1" indent="0">
              <a:buNone/>
            </a:pPr>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graphicFrame>
        <p:nvGraphicFramePr>
          <p:cNvPr id="4" name="Table 4">
            <a:extLst>
              <a:ext uri="{FF2B5EF4-FFF2-40B4-BE49-F238E27FC236}">
                <a16:creationId xmlns:a16="http://schemas.microsoft.com/office/drawing/2014/main" id="{FB0E7B57-AC34-02CC-6D59-DB37E0107743}"/>
              </a:ext>
            </a:extLst>
          </p:cNvPr>
          <p:cNvGraphicFramePr>
            <a:graphicFrameLocks noGrp="1"/>
          </p:cNvGraphicFramePr>
          <p:nvPr/>
        </p:nvGraphicFramePr>
        <p:xfrm>
          <a:off x="1749344" y="1813560"/>
          <a:ext cx="8128000" cy="1935480"/>
        </p:xfrm>
        <a:graphic>
          <a:graphicData uri="http://schemas.openxmlformats.org/drawingml/2006/table">
            <a:tbl>
              <a:tblPr firstRow="1" bandRow="1">
                <a:tableStyleId>{5C22544A-7EE6-4342-B048-85BDC9FD1C3A}</a:tableStyleId>
              </a:tblPr>
              <a:tblGrid>
                <a:gridCol w="4066240">
                  <a:extLst>
                    <a:ext uri="{9D8B030D-6E8A-4147-A177-3AD203B41FA5}">
                      <a16:colId xmlns:a16="http://schemas.microsoft.com/office/drawing/2014/main" val="2344020614"/>
                    </a:ext>
                  </a:extLst>
                </a:gridCol>
                <a:gridCol w="4061760">
                  <a:extLst>
                    <a:ext uri="{9D8B030D-6E8A-4147-A177-3AD203B41FA5}">
                      <a16:colId xmlns:a16="http://schemas.microsoft.com/office/drawing/2014/main" val="3184102343"/>
                    </a:ext>
                  </a:extLst>
                </a:gridCol>
              </a:tblGrid>
              <a:tr h="370840">
                <a:tc>
                  <a:txBody>
                    <a:bodyPr/>
                    <a:lstStyle/>
                    <a:p>
                      <a:r>
                        <a:rPr lang="en-US" sz="1050" dirty="0"/>
                        <a:t>Go Term Analysis (summarized)</a:t>
                      </a:r>
                    </a:p>
                  </a:txBody>
                  <a:tcPr/>
                </a:tc>
                <a:tc>
                  <a:txBody>
                    <a:bodyPr/>
                    <a:lstStyle/>
                    <a:p>
                      <a:r>
                        <a:rPr lang="en-US" sz="1050" dirty="0"/>
                        <a:t>KEGG Pathway (top significant)</a:t>
                      </a:r>
                    </a:p>
                  </a:txBody>
                  <a:tcPr/>
                </a:tc>
                <a:extLst>
                  <a:ext uri="{0D108BD9-81ED-4DB2-BD59-A6C34878D82A}">
                    <a16:rowId xmlns:a16="http://schemas.microsoft.com/office/drawing/2014/main" val="1074522"/>
                  </a:ext>
                </a:extLst>
              </a:tr>
              <a:tr h="370840">
                <a:tc>
                  <a:txBody>
                    <a:bodyPr/>
                    <a:lstStyle/>
                    <a:p>
                      <a:r>
                        <a:rPr lang="en-US" sz="1050" dirty="0"/>
                        <a:t>immune, inflammation, biotic stimulus, stress, and defense responses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Viral protein interactor with cytokine and cytokine receptor</a:t>
                      </a:r>
                    </a:p>
                  </a:txBody>
                  <a:tcPr/>
                </a:tc>
                <a:extLst>
                  <a:ext uri="{0D108BD9-81ED-4DB2-BD59-A6C34878D82A}">
                    <a16:rowId xmlns:a16="http://schemas.microsoft.com/office/drawing/2014/main" val="395407973"/>
                  </a:ext>
                </a:extLst>
              </a:tr>
              <a:tr h="370840">
                <a:tc>
                  <a:txBody>
                    <a:bodyPr/>
                    <a:lstStyle/>
                    <a:p>
                      <a:r>
                        <a:rPr lang="en-US" sz="1050" dirty="0"/>
                        <a:t>Neurogenesis nervous system development, organismal development, morphogenesis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Axon Guidance</a:t>
                      </a:r>
                    </a:p>
                  </a:txBody>
                  <a:tcPr/>
                </a:tc>
                <a:extLst>
                  <a:ext uri="{0D108BD9-81ED-4DB2-BD59-A6C34878D82A}">
                    <a16:rowId xmlns:a16="http://schemas.microsoft.com/office/drawing/2014/main" val="1157745662"/>
                  </a:ext>
                </a:extLst>
              </a:tr>
              <a:tr h="370840">
                <a:tc>
                  <a:txBody>
                    <a:bodyPr/>
                    <a:lstStyle/>
                    <a:p>
                      <a:r>
                        <a:rPr lang="en-US" sz="1050" dirty="0"/>
                        <a:t>Astrocyte &amp; Glial cell differentiation &amp; genesis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t>Jak-Stat Signaling Pathway</a:t>
                      </a:r>
                    </a:p>
                  </a:txBody>
                  <a:tcPr/>
                </a:tc>
                <a:extLst>
                  <a:ext uri="{0D108BD9-81ED-4DB2-BD59-A6C34878D82A}">
                    <a16:rowId xmlns:a16="http://schemas.microsoft.com/office/drawing/2014/main" val="1875764585"/>
                  </a:ext>
                </a:extLst>
              </a:tr>
              <a:tr h="370840">
                <a:tc>
                  <a:txBody>
                    <a:bodyPr/>
                    <a:lstStyle/>
                    <a:p>
                      <a:r>
                        <a:rPr lang="en-US" sz="1050" dirty="0"/>
                        <a:t>Cytolysis, collagen </a:t>
                      </a:r>
                      <a:r>
                        <a:rPr lang="en-US" sz="1050" dirty="0" err="1"/>
                        <a:t>catabolysis</a:t>
                      </a:r>
                      <a:r>
                        <a:rPr lang="en-US" sz="1050" dirty="0"/>
                        <a:t>, vasculature development</a:t>
                      </a:r>
                    </a:p>
                  </a:txBody>
                  <a:tcPr/>
                </a:tc>
                <a:tc>
                  <a:txBody>
                    <a:bodyPr/>
                    <a:lstStyle/>
                    <a:p>
                      <a:r>
                        <a:rPr lang="en-US" sz="1050" dirty="0"/>
                        <a:t>Complement and coagulation cascades</a:t>
                      </a:r>
                    </a:p>
                  </a:txBody>
                  <a:tcPr/>
                </a:tc>
                <a:extLst>
                  <a:ext uri="{0D108BD9-81ED-4DB2-BD59-A6C34878D82A}">
                    <a16:rowId xmlns:a16="http://schemas.microsoft.com/office/drawing/2014/main" val="1828099935"/>
                  </a:ext>
                </a:extLst>
              </a:tr>
            </a:tbl>
          </a:graphicData>
        </a:graphic>
      </p:graphicFrame>
      <p:pic>
        <p:nvPicPr>
          <p:cNvPr id="6" name="Picture 5">
            <a:extLst>
              <a:ext uri="{FF2B5EF4-FFF2-40B4-BE49-F238E27FC236}">
                <a16:creationId xmlns:a16="http://schemas.microsoft.com/office/drawing/2014/main" id="{DB98E598-91E3-ADDF-6E07-F919B12E5231}"/>
              </a:ext>
            </a:extLst>
          </p:cNvPr>
          <p:cNvPicPr>
            <a:picLocks noChangeAspect="1"/>
          </p:cNvPicPr>
          <p:nvPr/>
        </p:nvPicPr>
        <p:blipFill>
          <a:blip r:embed="rId3"/>
          <a:stretch>
            <a:fillRect/>
          </a:stretch>
        </p:blipFill>
        <p:spPr>
          <a:xfrm>
            <a:off x="6096000" y="3749040"/>
            <a:ext cx="4283094" cy="3022541"/>
          </a:xfrm>
          <a:prstGeom prst="rect">
            <a:avLst/>
          </a:prstGeom>
        </p:spPr>
      </p:pic>
      <p:pic>
        <p:nvPicPr>
          <p:cNvPr id="9" name="Picture 8">
            <a:extLst>
              <a:ext uri="{FF2B5EF4-FFF2-40B4-BE49-F238E27FC236}">
                <a16:creationId xmlns:a16="http://schemas.microsoft.com/office/drawing/2014/main" id="{5A0D0BEE-BC65-68AC-FE92-7DFA33D97A14}"/>
              </a:ext>
            </a:extLst>
          </p:cNvPr>
          <p:cNvPicPr>
            <a:picLocks noChangeAspect="1"/>
          </p:cNvPicPr>
          <p:nvPr/>
        </p:nvPicPr>
        <p:blipFill>
          <a:blip r:embed="rId4"/>
          <a:stretch>
            <a:fillRect/>
          </a:stretch>
        </p:blipFill>
        <p:spPr>
          <a:xfrm>
            <a:off x="1610967" y="3749040"/>
            <a:ext cx="4202377" cy="2823609"/>
          </a:xfrm>
          <a:prstGeom prst="rect">
            <a:avLst/>
          </a:prstGeom>
        </p:spPr>
      </p:pic>
    </p:spTree>
    <p:extLst>
      <p:ext uri="{BB962C8B-B14F-4D97-AF65-F5344CB8AC3E}">
        <p14:creationId xmlns:p14="http://schemas.microsoft.com/office/powerpoint/2010/main" val="383238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4041A-676A-3B54-2C2B-A0DD21BDA68F}"/>
              </a:ext>
            </a:extLst>
          </p:cNvPr>
          <p:cNvSpPr>
            <a:spLocks noGrp="1"/>
          </p:cNvSpPr>
          <p:nvPr>
            <p:ph type="title"/>
          </p:nvPr>
        </p:nvSpPr>
        <p:spPr/>
        <p:txBody>
          <a:bodyPr/>
          <a:lstStyle/>
          <a:p>
            <a:r>
              <a:rPr lang="en-US" dirty="0"/>
              <a:t>Pre-Processing</a:t>
            </a:r>
          </a:p>
        </p:txBody>
      </p:sp>
      <p:sp>
        <p:nvSpPr>
          <p:cNvPr id="5" name="Text Placeholder 4">
            <a:extLst>
              <a:ext uri="{FF2B5EF4-FFF2-40B4-BE49-F238E27FC236}">
                <a16:creationId xmlns:a16="http://schemas.microsoft.com/office/drawing/2014/main" id="{A0D44BE3-C9F2-BDF5-19CE-65317650193B}"/>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77B80BCD-315E-8EF8-BBEA-8FA2368BA5E3}"/>
              </a:ext>
            </a:extLst>
          </p:cNvPr>
          <p:cNvPicPr>
            <a:picLocks noChangeAspect="1"/>
          </p:cNvPicPr>
          <p:nvPr/>
        </p:nvPicPr>
        <p:blipFill>
          <a:blip r:embed="rId2"/>
          <a:stretch>
            <a:fillRect/>
          </a:stretch>
        </p:blipFill>
        <p:spPr>
          <a:xfrm>
            <a:off x="9418186" y="4913576"/>
            <a:ext cx="2541204" cy="1699497"/>
          </a:xfrm>
          <a:prstGeom prst="rect">
            <a:avLst/>
          </a:prstGeom>
        </p:spPr>
      </p:pic>
    </p:spTree>
    <p:extLst>
      <p:ext uri="{BB962C8B-B14F-4D97-AF65-F5344CB8AC3E}">
        <p14:creationId xmlns:p14="http://schemas.microsoft.com/office/powerpoint/2010/main" val="525013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EB19-8017-1537-ECD8-149DE7BA3B2D}"/>
              </a:ext>
            </a:extLst>
          </p:cNvPr>
          <p:cNvSpPr>
            <a:spLocks noGrp="1"/>
          </p:cNvSpPr>
          <p:nvPr>
            <p:ph type="title"/>
          </p:nvPr>
        </p:nvSpPr>
        <p:spPr>
          <a:xfrm>
            <a:off x="677334" y="0"/>
            <a:ext cx="8596668" cy="1320800"/>
          </a:xfrm>
        </p:spPr>
        <p:txBody>
          <a:bodyPr/>
          <a:lstStyle/>
          <a:p>
            <a:r>
              <a:rPr lang="en-US" dirty="0"/>
              <a:t>Results Comparison to Paper</a:t>
            </a:r>
          </a:p>
        </p:txBody>
      </p:sp>
      <p:graphicFrame>
        <p:nvGraphicFramePr>
          <p:cNvPr id="3" name="Table 3">
            <a:extLst>
              <a:ext uri="{FF2B5EF4-FFF2-40B4-BE49-F238E27FC236}">
                <a16:creationId xmlns:a16="http://schemas.microsoft.com/office/drawing/2014/main" id="{6E42A699-E965-7BAA-08C7-0CE0FAA09679}"/>
              </a:ext>
            </a:extLst>
          </p:cNvPr>
          <p:cNvGraphicFramePr>
            <a:graphicFrameLocks noGrp="1"/>
          </p:cNvGraphicFramePr>
          <p:nvPr>
            <p:extLst>
              <p:ext uri="{D42A27DB-BD31-4B8C-83A1-F6EECF244321}">
                <p14:modId xmlns:p14="http://schemas.microsoft.com/office/powerpoint/2010/main" val="173742690"/>
              </p:ext>
            </p:extLst>
          </p:nvPr>
        </p:nvGraphicFramePr>
        <p:xfrm>
          <a:off x="482296" y="843280"/>
          <a:ext cx="9846448" cy="4912360"/>
        </p:xfrm>
        <a:graphic>
          <a:graphicData uri="http://schemas.openxmlformats.org/drawingml/2006/table">
            <a:tbl>
              <a:tblPr firstRow="1" bandRow="1">
                <a:tableStyleId>{5C22544A-7EE6-4342-B048-85BDC9FD1C3A}</a:tableStyleId>
              </a:tblPr>
              <a:tblGrid>
                <a:gridCol w="2461612">
                  <a:extLst>
                    <a:ext uri="{9D8B030D-6E8A-4147-A177-3AD203B41FA5}">
                      <a16:colId xmlns:a16="http://schemas.microsoft.com/office/drawing/2014/main" val="4223211828"/>
                    </a:ext>
                  </a:extLst>
                </a:gridCol>
                <a:gridCol w="2461612">
                  <a:extLst>
                    <a:ext uri="{9D8B030D-6E8A-4147-A177-3AD203B41FA5}">
                      <a16:colId xmlns:a16="http://schemas.microsoft.com/office/drawing/2014/main" val="3441871340"/>
                    </a:ext>
                  </a:extLst>
                </a:gridCol>
                <a:gridCol w="2461612">
                  <a:extLst>
                    <a:ext uri="{9D8B030D-6E8A-4147-A177-3AD203B41FA5}">
                      <a16:colId xmlns:a16="http://schemas.microsoft.com/office/drawing/2014/main" val="2935203624"/>
                    </a:ext>
                  </a:extLst>
                </a:gridCol>
                <a:gridCol w="2461612">
                  <a:extLst>
                    <a:ext uri="{9D8B030D-6E8A-4147-A177-3AD203B41FA5}">
                      <a16:colId xmlns:a16="http://schemas.microsoft.com/office/drawing/2014/main" val="3726087813"/>
                    </a:ext>
                  </a:extLst>
                </a:gridCol>
              </a:tblGrid>
              <a:tr h="370840">
                <a:tc>
                  <a:txBody>
                    <a:bodyPr/>
                    <a:lstStyle/>
                    <a:p>
                      <a:r>
                        <a:rPr lang="en-US" sz="1000" dirty="0"/>
                        <a:t>Analysis “Contrasts”</a:t>
                      </a:r>
                    </a:p>
                  </a:txBody>
                  <a:tcPr/>
                </a:tc>
                <a:tc>
                  <a:txBody>
                    <a:bodyPr/>
                    <a:lstStyle/>
                    <a:p>
                      <a:r>
                        <a:rPr lang="en-US" sz="1000" dirty="0"/>
                        <a:t>Paper Analysis</a:t>
                      </a:r>
                    </a:p>
                  </a:txBody>
                  <a:tcPr/>
                </a:tc>
                <a:tc>
                  <a:txBody>
                    <a:bodyPr/>
                    <a:lstStyle/>
                    <a:p>
                      <a:r>
                        <a:rPr lang="en-US" sz="1000" dirty="0"/>
                        <a:t>Our Analysis</a:t>
                      </a:r>
                    </a:p>
                  </a:txBody>
                  <a:tcPr/>
                </a:tc>
                <a:tc>
                  <a:txBody>
                    <a:bodyPr/>
                    <a:lstStyle/>
                    <a:p>
                      <a:r>
                        <a:rPr lang="en-US" sz="1000" dirty="0"/>
                        <a:t>Notes:</a:t>
                      </a:r>
                    </a:p>
                  </a:txBody>
                  <a:tcPr/>
                </a:tc>
                <a:extLst>
                  <a:ext uri="{0D108BD9-81ED-4DB2-BD59-A6C34878D82A}">
                    <a16:rowId xmlns:a16="http://schemas.microsoft.com/office/drawing/2014/main" val="820847796"/>
                  </a:ext>
                </a:extLst>
              </a:tr>
              <a:tr h="741680">
                <a:tc>
                  <a:txBody>
                    <a:bodyPr/>
                    <a:lstStyle/>
                    <a:p>
                      <a:r>
                        <a:rPr lang="en-US" sz="1000" dirty="0"/>
                        <a:t>Week 1</a:t>
                      </a:r>
                    </a:p>
                  </a:txBody>
                  <a:tcPr/>
                </a:tc>
                <a:tc>
                  <a:txBody>
                    <a:bodyPr/>
                    <a:lstStyle/>
                    <a:p>
                      <a:pPr marL="171450" indent="-171450">
                        <a:buFont typeface="Arial" panose="020B0604020202020204" pitchFamily="34" charset="0"/>
                        <a:buChar char="•"/>
                      </a:pPr>
                      <a:r>
                        <a:rPr lang="en-US" sz="1000" dirty="0"/>
                        <a:t>Mast Cell, angiogenic, inflammatory, and antioxidant genes were significantly down-regulated with EGCG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Helvetica" pitchFamily="2" charset="0"/>
                        </a:rPr>
                        <a:t>significant down-regulation of immune system processes and response, tumor necrosis factor receptors, and cytokine binding in (EGCG) samples compared with placebo.</a:t>
                      </a:r>
                      <a:endParaRPr lang="en-US" sz="1000" dirty="0"/>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Confirmed reduction in genes involved in immunity and inflammation with IL1RL1, IL36A, also detected,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We identified additional genes related to structure, differentiation, and motility.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Confirmed down regulation of immune system responses and processes in cluster group#2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Cytokine Binding was a significant KEGG Pathway also found in cluster group#2</a:t>
                      </a:r>
                    </a:p>
                  </a:txBody>
                  <a:tcPr/>
                </a:tc>
                <a:tc>
                  <a:txBody>
                    <a:bodyPr/>
                    <a:lstStyle/>
                    <a:p>
                      <a:endParaRPr lang="en-US" sz="1000" dirty="0"/>
                    </a:p>
                  </a:txBody>
                  <a:tcPr/>
                </a:tc>
                <a:extLst>
                  <a:ext uri="{0D108BD9-81ED-4DB2-BD59-A6C34878D82A}">
                    <a16:rowId xmlns:a16="http://schemas.microsoft.com/office/drawing/2014/main" val="1230233673"/>
                  </a:ext>
                </a:extLst>
              </a:tr>
              <a:tr h="370840">
                <a:tc>
                  <a:txBody>
                    <a:bodyPr/>
                    <a:lstStyle/>
                    <a:p>
                      <a:r>
                        <a:rPr lang="en-US" sz="1000" dirty="0"/>
                        <a:t>Week 2 (Week 1 – Week 2)</a:t>
                      </a: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M2 macrophage numbers were increased with EGCG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Helvetica" pitchFamily="2" charset="0"/>
                        </a:rPr>
                        <a:t>Other time points did not show any significance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Helvetica" pitchFamily="2" charset="0"/>
                        </a:rPr>
                        <a:t>Down-regulation in epidermis development in EGCG samples compared with placebo.</a:t>
                      </a: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Our gene data is contrary to this observation, however increased transcript activity sometimes does not correspond to measured protein levels or cell population numbers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We also found that all other time points were not significant, from week 2-week 6.</a:t>
                      </a: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Comparison of our Global analysis of the difference of Week 1 to Week 2, also revealed an increase in genes related to “Collagen Catabolic Processes” in cluster group#4</a:t>
                      </a:r>
                    </a:p>
                    <a:p>
                      <a:endParaRPr lang="en-US" sz="1000" dirty="0"/>
                    </a:p>
                  </a:txBody>
                  <a:tcPr/>
                </a:tc>
                <a:extLst>
                  <a:ext uri="{0D108BD9-81ED-4DB2-BD59-A6C34878D82A}">
                    <a16:rowId xmlns:a16="http://schemas.microsoft.com/office/drawing/2014/main" val="192046407"/>
                  </a:ext>
                </a:extLst>
              </a:tr>
              <a:tr h="370840">
                <a:tc>
                  <a:txBody>
                    <a:bodyPr/>
                    <a:lstStyle/>
                    <a:p>
                      <a:r>
                        <a:rPr lang="en-US" sz="1000" dirty="0"/>
                        <a:t>Direct Treatment (Global Week 1- Week 2)</a:t>
                      </a:r>
                    </a:p>
                  </a:txBody>
                  <a:tcPr/>
                </a:tc>
                <a:tc>
                  <a:txBody>
                    <a:bodyPr/>
                    <a:lstStyle/>
                    <a:p>
                      <a:pPr marL="171450" indent="-171450">
                        <a:buFont typeface="Arial" panose="020B0604020202020204" pitchFamily="34" charset="0"/>
                        <a:buChar char="•"/>
                      </a:pPr>
                      <a:r>
                        <a:rPr lang="en-US" sz="1000" dirty="0"/>
                        <a:t>EGCG down-regulated angiogenesis and vessel density with Direct treatment</a:t>
                      </a:r>
                    </a:p>
                    <a:p>
                      <a:endParaRPr lang="en-US" sz="1000" dirty="0"/>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Direct treatment was not significant, therefore we did not continue analysis with comparisons.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However, we were able to confirm that our data in Cluster 4 with comparing global trends in expression from Week 1 – Week 2, confirms vasculature development, it may be plausible, given our data</a:t>
                      </a:r>
                    </a:p>
                    <a:p>
                      <a:endParaRPr lang="en-US" sz="1000" dirty="0"/>
                    </a:p>
                  </a:txBody>
                  <a:tcPr/>
                </a:tc>
                <a:extLst>
                  <a:ext uri="{0D108BD9-81ED-4DB2-BD59-A6C34878D82A}">
                    <a16:rowId xmlns:a16="http://schemas.microsoft.com/office/drawing/2014/main" val="3400569844"/>
                  </a:ext>
                </a:extLst>
              </a:tr>
            </a:tbl>
          </a:graphicData>
        </a:graphic>
      </p:graphicFrame>
    </p:spTree>
    <p:extLst>
      <p:ext uri="{BB962C8B-B14F-4D97-AF65-F5344CB8AC3E}">
        <p14:creationId xmlns:p14="http://schemas.microsoft.com/office/powerpoint/2010/main" val="3211515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B63AD-A77A-EB1D-5D6D-28A5E2E69F59}"/>
              </a:ext>
            </a:extLst>
          </p:cNvPr>
          <p:cNvPicPr>
            <a:picLocks noChangeAspect="1"/>
          </p:cNvPicPr>
          <p:nvPr/>
        </p:nvPicPr>
        <p:blipFill>
          <a:blip r:embed="rId2"/>
          <a:stretch>
            <a:fillRect/>
          </a:stretch>
        </p:blipFill>
        <p:spPr>
          <a:xfrm>
            <a:off x="7982272" y="3373974"/>
            <a:ext cx="3758740" cy="2315937"/>
          </a:xfrm>
          <a:prstGeom prst="rect">
            <a:avLst/>
          </a:prstGeom>
        </p:spPr>
      </p:pic>
      <p:sp>
        <p:nvSpPr>
          <p:cNvPr id="2" name="Title 1">
            <a:extLst>
              <a:ext uri="{FF2B5EF4-FFF2-40B4-BE49-F238E27FC236}">
                <a16:creationId xmlns:a16="http://schemas.microsoft.com/office/drawing/2014/main" id="{A7EAF7BA-FD6C-203C-DF0C-84B5F0CC3998}"/>
              </a:ext>
            </a:extLst>
          </p:cNvPr>
          <p:cNvSpPr>
            <a:spLocks noGrp="1"/>
          </p:cNvSpPr>
          <p:nvPr>
            <p:ph type="title"/>
          </p:nvPr>
        </p:nvSpPr>
        <p:spPr>
          <a:xfrm>
            <a:off x="677334" y="136571"/>
            <a:ext cx="8596668" cy="1320800"/>
          </a:xfrm>
        </p:spPr>
        <p:txBody>
          <a:bodyPr/>
          <a:lstStyle/>
          <a:p>
            <a:r>
              <a:rPr lang="en-US" dirty="0"/>
              <a:t>Pre-Processing</a:t>
            </a:r>
          </a:p>
        </p:txBody>
      </p:sp>
      <p:sp>
        <p:nvSpPr>
          <p:cNvPr id="7" name="Content Placeholder 6">
            <a:extLst>
              <a:ext uri="{FF2B5EF4-FFF2-40B4-BE49-F238E27FC236}">
                <a16:creationId xmlns:a16="http://schemas.microsoft.com/office/drawing/2014/main" id="{62B70F6B-D421-68A3-6BA8-9D5D8DFA5BD1}"/>
              </a:ext>
            </a:extLst>
          </p:cNvPr>
          <p:cNvSpPr>
            <a:spLocks noGrp="1"/>
          </p:cNvSpPr>
          <p:nvPr>
            <p:ph idx="1"/>
          </p:nvPr>
        </p:nvSpPr>
        <p:spPr>
          <a:xfrm>
            <a:off x="677334" y="753678"/>
            <a:ext cx="8596668" cy="1757680"/>
          </a:xfrm>
        </p:spPr>
        <p:txBody>
          <a:bodyPr>
            <a:normAutofit fontScale="77500" lnSpcReduction="20000"/>
          </a:bodyPr>
          <a:lstStyle/>
          <a:p>
            <a:r>
              <a:rPr lang="en-US" dirty="0"/>
              <a:t>Violin Plot of unfiltered reads containing 48,162 genes. Note the heavy bottom of zero and near zero counts for many of the samples.</a:t>
            </a:r>
          </a:p>
          <a:p>
            <a:r>
              <a:rPr lang="en-US" dirty="0"/>
              <a:t>We tried a manual filtering with a </a:t>
            </a:r>
            <a:r>
              <a:rPr lang="en-US" dirty="0" err="1"/>
              <a:t>rowsum</a:t>
            </a:r>
            <a:r>
              <a:rPr lang="en-US" dirty="0"/>
              <a:t> across genes with a minimum count ~45, </a:t>
            </a:r>
          </a:p>
          <a:p>
            <a:pPr lvl="1"/>
            <a:r>
              <a:rPr lang="en-US" dirty="0" err="1"/>
              <a:t>genesum</a:t>
            </a:r>
            <a:r>
              <a:rPr lang="en-US" dirty="0"/>
              <a:t> = 45 log2(45) = 5.52 = ~5.5, so we decided to cut all genes below 5, producing a dataset with 25,995 genes</a:t>
            </a:r>
          </a:p>
          <a:p>
            <a:r>
              <a:rPr lang="en-US" dirty="0"/>
              <a:t>Dataset was filtered utilizing </a:t>
            </a:r>
            <a:r>
              <a:rPr lang="en-US" dirty="0" err="1"/>
              <a:t>Limma</a:t>
            </a:r>
            <a:r>
              <a:rPr lang="en-US" dirty="0"/>
              <a:t> method for removing lowly expressed genes that resulted in a trimmed dataset of 20,935 gene candidates, from and original dataset of 48,162 genes.</a:t>
            </a:r>
          </a:p>
        </p:txBody>
      </p:sp>
      <p:pic>
        <p:nvPicPr>
          <p:cNvPr id="12" name="Picture 11">
            <a:extLst>
              <a:ext uri="{FF2B5EF4-FFF2-40B4-BE49-F238E27FC236}">
                <a16:creationId xmlns:a16="http://schemas.microsoft.com/office/drawing/2014/main" id="{89FC3330-96A7-6E76-C30F-84AA192D95F6}"/>
              </a:ext>
            </a:extLst>
          </p:cNvPr>
          <p:cNvPicPr>
            <a:picLocks noChangeAspect="1"/>
          </p:cNvPicPr>
          <p:nvPr/>
        </p:nvPicPr>
        <p:blipFill>
          <a:blip r:embed="rId3"/>
          <a:stretch>
            <a:fillRect/>
          </a:stretch>
        </p:blipFill>
        <p:spPr>
          <a:xfrm>
            <a:off x="191852" y="3352953"/>
            <a:ext cx="3900854" cy="2318841"/>
          </a:xfrm>
          <a:prstGeom prst="rect">
            <a:avLst/>
          </a:prstGeom>
        </p:spPr>
      </p:pic>
      <p:pic>
        <p:nvPicPr>
          <p:cNvPr id="6" name="Picture 5">
            <a:extLst>
              <a:ext uri="{FF2B5EF4-FFF2-40B4-BE49-F238E27FC236}">
                <a16:creationId xmlns:a16="http://schemas.microsoft.com/office/drawing/2014/main" id="{98751FFC-7D84-F8D1-9E1A-7CDF6B156DC3}"/>
              </a:ext>
            </a:extLst>
          </p:cNvPr>
          <p:cNvPicPr>
            <a:picLocks noChangeAspect="1"/>
          </p:cNvPicPr>
          <p:nvPr/>
        </p:nvPicPr>
        <p:blipFill>
          <a:blip r:embed="rId4"/>
          <a:stretch>
            <a:fillRect/>
          </a:stretch>
        </p:blipFill>
        <p:spPr>
          <a:xfrm>
            <a:off x="4092706" y="3429000"/>
            <a:ext cx="3549761" cy="2260911"/>
          </a:xfrm>
          <a:prstGeom prst="rect">
            <a:avLst/>
          </a:prstGeom>
        </p:spPr>
      </p:pic>
      <p:sp>
        <p:nvSpPr>
          <p:cNvPr id="22" name="TextBox 21">
            <a:extLst>
              <a:ext uri="{FF2B5EF4-FFF2-40B4-BE49-F238E27FC236}">
                <a16:creationId xmlns:a16="http://schemas.microsoft.com/office/drawing/2014/main" id="{EFABFFD9-1B75-5435-5DC2-58A8AEB223F7}"/>
              </a:ext>
            </a:extLst>
          </p:cNvPr>
          <p:cNvSpPr txBox="1"/>
          <p:nvPr/>
        </p:nvSpPr>
        <p:spPr>
          <a:xfrm>
            <a:off x="5227827" y="4105781"/>
            <a:ext cx="1279517"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panose="020B0603020202020204"/>
                <a:ea typeface="+mn-ea"/>
                <a:cs typeface="+mn-cs"/>
              </a:rPr>
              <a:t>48,162 unfiltered</a:t>
            </a:r>
          </a:p>
        </p:txBody>
      </p:sp>
      <p:sp>
        <p:nvSpPr>
          <p:cNvPr id="23" name="TextBox 22">
            <a:extLst>
              <a:ext uri="{FF2B5EF4-FFF2-40B4-BE49-F238E27FC236}">
                <a16:creationId xmlns:a16="http://schemas.microsoft.com/office/drawing/2014/main" id="{FA9763B0-0A4D-A143-291D-11B32532C035}"/>
              </a:ext>
            </a:extLst>
          </p:cNvPr>
          <p:cNvSpPr txBox="1"/>
          <p:nvPr/>
        </p:nvSpPr>
        <p:spPr>
          <a:xfrm>
            <a:off x="10235236" y="4005753"/>
            <a:ext cx="1088760" cy="2000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Trebuchet MS" panose="020B0603020202020204"/>
                <a:ea typeface="+mn-ea"/>
                <a:cs typeface="+mn-cs"/>
              </a:rPr>
              <a:t>20,935 </a:t>
            </a:r>
            <a:r>
              <a:rPr kumimoji="0" lang="en-US" sz="700" b="0" i="0" u="none" strike="noStrike" kern="1200" cap="none" spc="0" normalizeH="0" baseline="0" noProof="0" dirty="0" err="1">
                <a:ln>
                  <a:noFill/>
                </a:ln>
                <a:solidFill>
                  <a:prstClr val="black"/>
                </a:solidFill>
                <a:effectLst/>
                <a:uLnTx/>
                <a:uFillTx/>
                <a:latin typeface="Trebuchet MS" panose="020B0603020202020204"/>
                <a:ea typeface="+mn-ea"/>
                <a:cs typeface="+mn-cs"/>
              </a:rPr>
              <a:t>Limma</a:t>
            </a:r>
            <a:r>
              <a:rPr kumimoji="0" lang="en-US" sz="700" b="0" i="0" u="none" strike="noStrike" kern="1200" cap="none" spc="0" normalizeH="0" baseline="0" noProof="0" dirty="0">
                <a:ln>
                  <a:noFill/>
                </a:ln>
                <a:solidFill>
                  <a:prstClr val="black"/>
                </a:solidFill>
                <a:effectLst/>
                <a:uLnTx/>
                <a:uFillTx/>
                <a:latin typeface="Trebuchet MS" panose="020B0603020202020204"/>
                <a:ea typeface="+mn-ea"/>
                <a:cs typeface="+mn-cs"/>
              </a:rPr>
              <a:t> Filtered</a:t>
            </a:r>
          </a:p>
        </p:txBody>
      </p:sp>
      <p:sp>
        <p:nvSpPr>
          <p:cNvPr id="24" name="TextBox 23">
            <a:extLst>
              <a:ext uri="{FF2B5EF4-FFF2-40B4-BE49-F238E27FC236}">
                <a16:creationId xmlns:a16="http://schemas.microsoft.com/office/drawing/2014/main" id="{3009A870-FAC2-C550-7FEC-23250293E7E9}"/>
              </a:ext>
            </a:extLst>
          </p:cNvPr>
          <p:cNvSpPr txBox="1"/>
          <p:nvPr/>
        </p:nvSpPr>
        <p:spPr>
          <a:xfrm>
            <a:off x="8299592" y="3689687"/>
            <a:ext cx="1244251"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Trebuchet MS" panose="020B0603020202020204"/>
                <a:ea typeface="+mn-ea"/>
                <a:cs typeface="+mn-cs"/>
              </a:rPr>
              <a:t>25,995 Manual Filtered</a:t>
            </a:r>
          </a:p>
        </p:txBody>
      </p:sp>
    </p:spTree>
    <p:extLst>
      <p:ext uri="{BB962C8B-B14F-4D97-AF65-F5344CB8AC3E}">
        <p14:creationId xmlns:p14="http://schemas.microsoft.com/office/powerpoint/2010/main" val="335197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F7BA-FD6C-203C-DF0C-84B5F0CC3998}"/>
              </a:ext>
            </a:extLst>
          </p:cNvPr>
          <p:cNvSpPr>
            <a:spLocks noGrp="1"/>
          </p:cNvSpPr>
          <p:nvPr>
            <p:ph type="title"/>
          </p:nvPr>
        </p:nvSpPr>
        <p:spPr>
          <a:xfrm>
            <a:off x="677334" y="145175"/>
            <a:ext cx="8596668" cy="1320800"/>
          </a:xfrm>
        </p:spPr>
        <p:txBody>
          <a:bodyPr/>
          <a:lstStyle/>
          <a:p>
            <a:r>
              <a:rPr lang="en-US" dirty="0"/>
              <a:t>Pre-Processing</a:t>
            </a:r>
          </a:p>
        </p:txBody>
      </p:sp>
      <p:sp>
        <p:nvSpPr>
          <p:cNvPr id="7" name="Content Placeholder 6">
            <a:extLst>
              <a:ext uri="{FF2B5EF4-FFF2-40B4-BE49-F238E27FC236}">
                <a16:creationId xmlns:a16="http://schemas.microsoft.com/office/drawing/2014/main" id="{62B70F6B-D421-68A3-6BA8-9D5D8DFA5BD1}"/>
              </a:ext>
            </a:extLst>
          </p:cNvPr>
          <p:cNvSpPr>
            <a:spLocks noGrp="1"/>
          </p:cNvSpPr>
          <p:nvPr>
            <p:ph idx="1"/>
          </p:nvPr>
        </p:nvSpPr>
        <p:spPr>
          <a:xfrm>
            <a:off x="677334" y="964049"/>
            <a:ext cx="8596668" cy="1757680"/>
          </a:xfrm>
        </p:spPr>
        <p:txBody>
          <a:bodyPr/>
          <a:lstStyle/>
          <a:p>
            <a:r>
              <a:rPr lang="en-US" dirty="0"/>
              <a:t>PCA analysis of </a:t>
            </a:r>
            <a:r>
              <a:rPr lang="en-US" dirty="0" err="1"/>
              <a:t>Limma</a:t>
            </a:r>
            <a:r>
              <a:rPr lang="en-US" dirty="0"/>
              <a:t> trimmed count data for the 20,935 genes we are progressing with for analysis.</a:t>
            </a:r>
          </a:p>
          <a:p>
            <a:r>
              <a:rPr lang="en-US" dirty="0"/>
              <a:t>Normalizing data with </a:t>
            </a:r>
            <a:r>
              <a:rPr lang="en-US" dirty="0" err="1"/>
              <a:t>Voom</a:t>
            </a:r>
            <a:r>
              <a:rPr lang="en-US" dirty="0"/>
              <a:t> method to allow for downstream analyses, such as selecting the top 10 differentially expressed genes, our comparison analyses, and clustering. </a:t>
            </a:r>
          </a:p>
        </p:txBody>
      </p:sp>
      <p:grpSp>
        <p:nvGrpSpPr>
          <p:cNvPr id="4" name="Group 3">
            <a:extLst>
              <a:ext uri="{FF2B5EF4-FFF2-40B4-BE49-F238E27FC236}">
                <a16:creationId xmlns:a16="http://schemas.microsoft.com/office/drawing/2014/main" id="{A021B051-9B43-C16E-6F43-14AE0574AA87}"/>
              </a:ext>
            </a:extLst>
          </p:cNvPr>
          <p:cNvGrpSpPr/>
          <p:nvPr/>
        </p:nvGrpSpPr>
        <p:grpSpPr>
          <a:xfrm>
            <a:off x="197964" y="2897262"/>
            <a:ext cx="5898036" cy="2882506"/>
            <a:chOff x="5770966" y="3233586"/>
            <a:chExt cx="5963648" cy="3388029"/>
          </a:xfrm>
        </p:grpSpPr>
        <p:pic>
          <p:nvPicPr>
            <p:cNvPr id="5" name="Content Placeholder 4">
              <a:extLst>
                <a:ext uri="{FF2B5EF4-FFF2-40B4-BE49-F238E27FC236}">
                  <a16:creationId xmlns:a16="http://schemas.microsoft.com/office/drawing/2014/main" id="{4E24C210-87A0-E0D3-9A11-162E28136BC0}"/>
                </a:ext>
              </a:extLst>
            </p:cNvPr>
            <p:cNvPicPr>
              <a:picLocks noChangeAspect="1"/>
            </p:cNvPicPr>
            <p:nvPr/>
          </p:nvPicPr>
          <p:blipFill>
            <a:blip r:embed="rId2"/>
            <a:stretch>
              <a:fillRect/>
            </a:stretch>
          </p:blipFill>
          <p:spPr>
            <a:xfrm>
              <a:off x="5770966" y="3233586"/>
              <a:ext cx="5963648" cy="3388029"/>
            </a:xfrm>
            <a:prstGeom prst="rect">
              <a:avLst/>
            </a:prstGeom>
          </p:spPr>
        </p:pic>
        <p:sp>
          <p:nvSpPr>
            <p:cNvPr id="9" name="Triangle 8">
              <a:extLst>
                <a:ext uri="{FF2B5EF4-FFF2-40B4-BE49-F238E27FC236}">
                  <a16:creationId xmlns:a16="http://schemas.microsoft.com/office/drawing/2014/main" id="{47D35E03-5366-EB05-C76A-5BB857E099A7}"/>
                </a:ext>
              </a:extLst>
            </p:cNvPr>
            <p:cNvSpPr/>
            <p:nvPr/>
          </p:nvSpPr>
          <p:spPr>
            <a:xfrm rot="8239426">
              <a:off x="7635083" y="5026783"/>
              <a:ext cx="688190" cy="1410467"/>
            </a:xfrm>
            <a:prstGeom prst="triangle">
              <a:avLst>
                <a:gd name="adj" fmla="val 43218"/>
              </a:avLst>
            </a:prstGeom>
            <a:solidFill>
              <a:schemeClr val="accent3">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Triangle 9">
              <a:extLst>
                <a:ext uri="{FF2B5EF4-FFF2-40B4-BE49-F238E27FC236}">
                  <a16:creationId xmlns:a16="http://schemas.microsoft.com/office/drawing/2014/main" id="{BD8FD16D-33EB-F7DE-AE45-4A2B79695408}"/>
                </a:ext>
              </a:extLst>
            </p:cNvPr>
            <p:cNvSpPr/>
            <p:nvPr/>
          </p:nvSpPr>
          <p:spPr>
            <a:xfrm rot="8442942">
              <a:off x="6807988" y="5447062"/>
              <a:ext cx="477080" cy="956789"/>
            </a:xfrm>
            <a:prstGeom prst="triangle">
              <a:avLst>
                <a:gd name="adj" fmla="val 20105"/>
              </a:avLst>
            </a:prstGeom>
            <a:solidFill>
              <a:schemeClr val="accent3">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pic>
        <p:nvPicPr>
          <p:cNvPr id="14" name="Picture 13">
            <a:extLst>
              <a:ext uri="{FF2B5EF4-FFF2-40B4-BE49-F238E27FC236}">
                <a16:creationId xmlns:a16="http://schemas.microsoft.com/office/drawing/2014/main" id="{98C752E1-58B9-94F5-5A73-C018CCB5E76F}"/>
              </a:ext>
            </a:extLst>
          </p:cNvPr>
          <p:cNvPicPr>
            <a:picLocks noChangeAspect="1"/>
          </p:cNvPicPr>
          <p:nvPr/>
        </p:nvPicPr>
        <p:blipFill>
          <a:blip r:embed="rId3"/>
          <a:stretch>
            <a:fillRect/>
          </a:stretch>
        </p:blipFill>
        <p:spPr>
          <a:xfrm>
            <a:off x="6447277" y="2705493"/>
            <a:ext cx="5067389" cy="3266045"/>
          </a:xfrm>
          <a:prstGeom prst="rect">
            <a:avLst/>
          </a:prstGeom>
        </p:spPr>
      </p:pic>
    </p:spTree>
    <p:extLst>
      <p:ext uri="{BB962C8B-B14F-4D97-AF65-F5344CB8AC3E}">
        <p14:creationId xmlns:p14="http://schemas.microsoft.com/office/powerpoint/2010/main" val="247467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6138-AAF9-BEAD-F42D-B1BD7090B6D1}"/>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A84D1391-9F42-62B7-38FD-6907F0FDB398}"/>
              </a:ext>
            </a:extLst>
          </p:cNvPr>
          <p:cNvSpPr>
            <a:spLocks noGrp="1"/>
          </p:cNvSpPr>
          <p:nvPr>
            <p:ph type="body" idx="1"/>
          </p:nvPr>
        </p:nvSpPr>
        <p:spPr>
          <a:xfrm>
            <a:off x="677335" y="4527448"/>
            <a:ext cx="8596668" cy="2005432"/>
          </a:xfrm>
        </p:spPr>
        <p:txBody>
          <a:bodyPr>
            <a:normAutofit/>
          </a:bodyPr>
          <a:lstStyle/>
          <a:p>
            <a:r>
              <a:rPr lang="en-US" dirty="0"/>
              <a:t>Three Comparisons:</a:t>
            </a:r>
          </a:p>
          <a:p>
            <a:r>
              <a:rPr lang="en-US" dirty="0">
                <a:highlight>
                  <a:srgbClr val="FFFF00"/>
                </a:highlight>
              </a:rPr>
              <a:t>Week 1 EGCG vs Placebo</a:t>
            </a:r>
          </a:p>
          <a:p>
            <a:r>
              <a:rPr lang="en-US" dirty="0"/>
              <a:t>Week 1 vs Week 2: Relative to Treatment over time: EGCG Treatment </a:t>
            </a:r>
          </a:p>
          <a:p>
            <a:r>
              <a:rPr lang="en-US" dirty="0"/>
              <a:t>Week 1 vs Week 2: “Global Change” Week 1 vs Week 2</a:t>
            </a:r>
          </a:p>
        </p:txBody>
      </p:sp>
      <p:pic>
        <p:nvPicPr>
          <p:cNvPr id="4" name="Picture 3">
            <a:extLst>
              <a:ext uri="{FF2B5EF4-FFF2-40B4-BE49-F238E27FC236}">
                <a16:creationId xmlns:a16="http://schemas.microsoft.com/office/drawing/2014/main" id="{80F9D407-7FEC-3B96-2E1D-E7A5B6675354}"/>
              </a:ext>
            </a:extLst>
          </p:cNvPr>
          <p:cNvPicPr>
            <a:picLocks noChangeAspect="1"/>
          </p:cNvPicPr>
          <p:nvPr/>
        </p:nvPicPr>
        <p:blipFill>
          <a:blip r:embed="rId2"/>
          <a:stretch>
            <a:fillRect/>
          </a:stretch>
        </p:blipFill>
        <p:spPr>
          <a:xfrm>
            <a:off x="9418186" y="4913576"/>
            <a:ext cx="2541204" cy="1699497"/>
          </a:xfrm>
          <a:prstGeom prst="rect">
            <a:avLst/>
          </a:prstGeom>
        </p:spPr>
      </p:pic>
    </p:spTree>
    <p:extLst>
      <p:ext uri="{BB962C8B-B14F-4D97-AF65-F5344CB8AC3E}">
        <p14:creationId xmlns:p14="http://schemas.microsoft.com/office/powerpoint/2010/main" val="122450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13269"/>
            <a:ext cx="8596668" cy="1320800"/>
          </a:xfrm>
        </p:spPr>
        <p:txBody>
          <a:bodyPr/>
          <a:lstStyle/>
          <a:p>
            <a:r>
              <a:rPr lang="en-US" dirty="0"/>
              <a:t>Results: Zonal Week 1 EGCG/CTRL</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034784"/>
            <a:ext cx="8596668" cy="3880773"/>
          </a:xfrm>
        </p:spPr>
        <p:txBody>
          <a:bodyPr/>
          <a:lstStyle/>
          <a:p>
            <a:r>
              <a:rPr lang="en-US" dirty="0"/>
              <a:t>The only week that produced significant results was the “Zonal Week 1 EGCG/CTRL”</a:t>
            </a:r>
          </a:p>
          <a:p>
            <a:r>
              <a:rPr lang="en-US" dirty="0"/>
              <a:t>Below is the Top 10 significantly Differentially Expressed Genes (DEGs) from LIMMA analysis, indicated in the blue reference </a:t>
            </a:r>
            <a:r>
              <a:rPr lang="en-US" dirty="0" err="1"/>
              <a:t>rownames</a:t>
            </a:r>
            <a:r>
              <a:rPr lang="en-US" dirty="0"/>
              <a:t> in the associated Volcano Plot</a:t>
            </a:r>
          </a:p>
        </p:txBody>
      </p:sp>
      <p:pic>
        <p:nvPicPr>
          <p:cNvPr id="9" name="Picture 8">
            <a:extLst>
              <a:ext uri="{FF2B5EF4-FFF2-40B4-BE49-F238E27FC236}">
                <a16:creationId xmlns:a16="http://schemas.microsoft.com/office/drawing/2014/main" id="{193B91B9-BC1C-D082-424B-1A7237469117}"/>
              </a:ext>
            </a:extLst>
          </p:cNvPr>
          <p:cNvPicPr>
            <a:picLocks noChangeAspect="1"/>
          </p:cNvPicPr>
          <p:nvPr/>
        </p:nvPicPr>
        <p:blipFill>
          <a:blip r:embed="rId2"/>
          <a:stretch>
            <a:fillRect/>
          </a:stretch>
        </p:blipFill>
        <p:spPr>
          <a:xfrm>
            <a:off x="4975668" y="2975170"/>
            <a:ext cx="6112491" cy="2063535"/>
          </a:xfrm>
          <a:prstGeom prst="rect">
            <a:avLst/>
          </a:prstGeom>
        </p:spPr>
      </p:pic>
      <p:pic>
        <p:nvPicPr>
          <p:cNvPr id="11" name="Picture 10">
            <a:extLst>
              <a:ext uri="{FF2B5EF4-FFF2-40B4-BE49-F238E27FC236}">
                <a16:creationId xmlns:a16="http://schemas.microsoft.com/office/drawing/2014/main" id="{35D48588-21B1-2F6C-B558-9D6F04050D85}"/>
              </a:ext>
            </a:extLst>
          </p:cNvPr>
          <p:cNvPicPr>
            <a:picLocks noChangeAspect="1"/>
          </p:cNvPicPr>
          <p:nvPr/>
        </p:nvPicPr>
        <p:blipFill>
          <a:blip r:embed="rId3"/>
          <a:stretch>
            <a:fillRect/>
          </a:stretch>
        </p:blipFill>
        <p:spPr>
          <a:xfrm>
            <a:off x="282131" y="2766320"/>
            <a:ext cx="4693537" cy="2819400"/>
          </a:xfrm>
          <a:prstGeom prst="rect">
            <a:avLst/>
          </a:prstGeom>
        </p:spPr>
      </p:pic>
      <p:sp>
        <p:nvSpPr>
          <p:cNvPr id="7" name="TextBox 6">
            <a:extLst>
              <a:ext uri="{FF2B5EF4-FFF2-40B4-BE49-F238E27FC236}">
                <a16:creationId xmlns:a16="http://schemas.microsoft.com/office/drawing/2014/main" id="{A12F7E16-D66A-74FF-24F6-79BE9FBF8B2F}"/>
              </a:ext>
            </a:extLst>
          </p:cNvPr>
          <p:cNvSpPr txBox="1"/>
          <p:nvPr/>
        </p:nvSpPr>
        <p:spPr>
          <a:xfrm>
            <a:off x="4975668" y="5090741"/>
            <a:ext cx="609760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Top 10 genes are involved in: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Immunity, Inflammation, Cytokines, Cytoskeleton, Shape and Motility, Cell division. </a:t>
            </a:r>
            <a:r>
              <a:rPr kumimoji="0" lang="en-US" sz="18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IL36A</a:t>
            </a: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was similarly identified in the paper as being significantly down-regulated.</a:t>
            </a:r>
          </a:p>
        </p:txBody>
      </p:sp>
      <p:sp>
        <p:nvSpPr>
          <p:cNvPr id="4" name="Rectangle 3">
            <a:extLst>
              <a:ext uri="{FF2B5EF4-FFF2-40B4-BE49-F238E27FC236}">
                <a16:creationId xmlns:a16="http://schemas.microsoft.com/office/drawing/2014/main" id="{C3524ED3-8BDB-034F-AED5-B81607DE0251}"/>
              </a:ext>
            </a:extLst>
          </p:cNvPr>
          <p:cNvSpPr/>
          <p:nvPr/>
        </p:nvSpPr>
        <p:spPr>
          <a:xfrm>
            <a:off x="5054600" y="3937000"/>
            <a:ext cx="6033559" cy="2032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91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677334" y="255307"/>
            <a:ext cx="8596668" cy="1320800"/>
          </a:xfrm>
        </p:spPr>
        <p:txBody>
          <a:bodyPr/>
          <a:lstStyle/>
          <a:p>
            <a:r>
              <a:rPr lang="en-US" dirty="0"/>
              <a:t>Results: Zonal Week 1 EGCG/CTRL</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677334" y="1081920"/>
            <a:ext cx="8596668" cy="2104340"/>
          </a:xfrm>
        </p:spPr>
        <p:txBody>
          <a:bodyPr>
            <a:normAutofit fontScale="85000" lnSpcReduction="20000"/>
          </a:bodyPr>
          <a:lstStyle/>
          <a:p>
            <a:r>
              <a:rPr lang="en-US" dirty="0"/>
              <a:t>To keep p-value cutoffs for DEG analysis the same between all comparisons, we had to implement a FDR cutoff of 0.2 and a L2FC of 1.5 in order to capture enough significant gene candidates for cluster analysis.</a:t>
            </a:r>
          </a:p>
          <a:p>
            <a:r>
              <a:rPr lang="en-US" dirty="0"/>
              <a:t>This produced a hierarchical clustering graph for Zonal Week 1 that was congested, so a Silhouette plot was utilized to determine ideal clustering selection, which was determined k=4. </a:t>
            </a:r>
          </a:p>
          <a:p>
            <a:r>
              <a:rPr lang="en-US" dirty="0"/>
              <a:t>K was based on the silhouette width that may not have been the largest distance, but it was the largest distance before the decreased slope and observed plateau, we selected the “bend” at the “elbow” of </a:t>
            </a:r>
            <a:r>
              <a:rPr lang="en-US" dirty="0" err="1"/>
              <a:t>te</a:t>
            </a:r>
            <a:r>
              <a:rPr lang="en-US" dirty="0"/>
              <a:t> plot..</a:t>
            </a:r>
          </a:p>
        </p:txBody>
      </p:sp>
      <p:pic>
        <p:nvPicPr>
          <p:cNvPr id="5" name="Picture 4">
            <a:extLst>
              <a:ext uri="{FF2B5EF4-FFF2-40B4-BE49-F238E27FC236}">
                <a16:creationId xmlns:a16="http://schemas.microsoft.com/office/drawing/2014/main" id="{2AB508AF-132F-5BB1-32EF-85EBA4F2D5ED}"/>
              </a:ext>
            </a:extLst>
          </p:cNvPr>
          <p:cNvPicPr>
            <a:picLocks noChangeAspect="1"/>
          </p:cNvPicPr>
          <p:nvPr/>
        </p:nvPicPr>
        <p:blipFill>
          <a:blip r:embed="rId2"/>
          <a:stretch>
            <a:fillRect/>
          </a:stretch>
        </p:blipFill>
        <p:spPr>
          <a:xfrm>
            <a:off x="161443" y="3429000"/>
            <a:ext cx="5720884" cy="3364324"/>
          </a:xfrm>
          <a:prstGeom prst="rect">
            <a:avLst/>
          </a:prstGeom>
        </p:spPr>
      </p:pic>
      <p:pic>
        <p:nvPicPr>
          <p:cNvPr id="7" name="Picture 6">
            <a:extLst>
              <a:ext uri="{FF2B5EF4-FFF2-40B4-BE49-F238E27FC236}">
                <a16:creationId xmlns:a16="http://schemas.microsoft.com/office/drawing/2014/main" id="{F5E44F91-CE6B-CF32-87F1-60EF5D10BDF7}"/>
              </a:ext>
            </a:extLst>
          </p:cNvPr>
          <p:cNvPicPr>
            <a:picLocks noChangeAspect="1"/>
          </p:cNvPicPr>
          <p:nvPr/>
        </p:nvPicPr>
        <p:blipFill>
          <a:blip r:embed="rId3"/>
          <a:stretch>
            <a:fillRect/>
          </a:stretch>
        </p:blipFill>
        <p:spPr>
          <a:xfrm>
            <a:off x="6512992" y="3429000"/>
            <a:ext cx="5281413" cy="3173693"/>
          </a:xfrm>
          <a:prstGeom prst="rect">
            <a:avLst/>
          </a:prstGeom>
        </p:spPr>
      </p:pic>
    </p:spTree>
    <p:extLst>
      <p:ext uri="{BB962C8B-B14F-4D97-AF65-F5344CB8AC3E}">
        <p14:creationId xmlns:p14="http://schemas.microsoft.com/office/powerpoint/2010/main" val="3515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F1CE-BCB7-467F-9C9E-4A0608D2F9C9}"/>
              </a:ext>
            </a:extLst>
          </p:cNvPr>
          <p:cNvSpPr>
            <a:spLocks noGrp="1"/>
          </p:cNvSpPr>
          <p:nvPr>
            <p:ph type="title"/>
          </p:nvPr>
        </p:nvSpPr>
        <p:spPr>
          <a:xfrm>
            <a:off x="704055" y="7324"/>
            <a:ext cx="8596668" cy="1320800"/>
          </a:xfrm>
        </p:spPr>
        <p:txBody>
          <a:bodyPr/>
          <a:lstStyle/>
          <a:p>
            <a:r>
              <a:rPr lang="en-US" dirty="0"/>
              <a:t>Results: Zonal Week 1 EGCG/CTRL</a:t>
            </a:r>
          </a:p>
        </p:txBody>
      </p:sp>
      <p:sp>
        <p:nvSpPr>
          <p:cNvPr id="3" name="Content Placeholder 2">
            <a:extLst>
              <a:ext uri="{FF2B5EF4-FFF2-40B4-BE49-F238E27FC236}">
                <a16:creationId xmlns:a16="http://schemas.microsoft.com/office/drawing/2014/main" id="{F9EDD650-FD6E-A492-D190-26FC1C410432}"/>
              </a:ext>
            </a:extLst>
          </p:cNvPr>
          <p:cNvSpPr>
            <a:spLocks noGrp="1"/>
          </p:cNvSpPr>
          <p:nvPr>
            <p:ph idx="1"/>
          </p:nvPr>
        </p:nvSpPr>
        <p:spPr>
          <a:xfrm>
            <a:off x="730775" y="667724"/>
            <a:ext cx="8596668" cy="2104340"/>
          </a:xfrm>
        </p:spPr>
        <p:txBody>
          <a:bodyPr>
            <a:normAutofit/>
          </a:bodyPr>
          <a:lstStyle/>
          <a:p>
            <a:r>
              <a:rPr lang="en-US" dirty="0"/>
              <a:t>Heatmaps were generated for each cluster, with associated Go-Term Enrichment analysis for each cluster. These are for Clusters 1 + 2</a:t>
            </a:r>
          </a:p>
        </p:txBody>
      </p:sp>
      <p:pic>
        <p:nvPicPr>
          <p:cNvPr id="6" name="Picture 5">
            <a:extLst>
              <a:ext uri="{FF2B5EF4-FFF2-40B4-BE49-F238E27FC236}">
                <a16:creationId xmlns:a16="http://schemas.microsoft.com/office/drawing/2014/main" id="{3F0A728F-2DDB-F967-38A3-5D1E1FFF847E}"/>
              </a:ext>
            </a:extLst>
          </p:cNvPr>
          <p:cNvPicPr>
            <a:picLocks noChangeAspect="1"/>
          </p:cNvPicPr>
          <p:nvPr/>
        </p:nvPicPr>
        <p:blipFill>
          <a:blip r:embed="rId2"/>
          <a:stretch>
            <a:fillRect/>
          </a:stretch>
        </p:blipFill>
        <p:spPr>
          <a:xfrm>
            <a:off x="677334" y="1507982"/>
            <a:ext cx="4727910" cy="2915985"/>
          </a:xfrm>
          <a:prstGeom prst="rect">
            <a:avLst/>
          </a:prstGeom>
        </p:spPr>
      </p:pic>
      <p:pic>
        <p:nvPicPr>
          <p:cNvPr id="9" name="Picture 8">
            <a:extLst>
              <a:ext uri="{FF2B5EF4-FFF2-40B4-BE49-F238E27FC236}">
                <a16:creationId xmlns:a16="http://schemas.microsoft.com/office/drawing/2014/main" id="{63BBAFD8-9D48-740E-5864-8B80F9293563}"/>
              </a:ext>
            </a:extLst>
          </p:cNvPr>
          <p:cNvPicPr>
            <a:picLocks noChangeAspect="1"/>
          </p:cNvPicPr>
          <p:nvPr/>
        </p:nvPicPr>
        <p:blipFill>
          <a:blip r:embed="rId3"/>
          <a:stretch>
            <a:fillRect/>
          </a:stretch>
        </p:blipFill>
        <p:spPr>
          <a:xfrm>
            <a:off x="677335" y="4423967"/>
            <a:ext cx="4351774" cy="2159226"/>
          </a:xfrm>
          <a:prstGeom prst="rect">
            <a:avLst/>
          </a:prstGeom>
        </p:spPr>
      </p:pic>
      <p:pic>
        <p:nvPicPr>
          <p:cNvPr id="10" name="Content Placeholder 4">
            <a:extLst>
              <a:ext uri="{FF2B5EF4-FFF2-40B4-BE49-F238E27FC236}">
                <a16:creationId xmlns:a16="http://schemas.microsoft.com/office/drawing/2014/main" id="{EE650085-FC42-8097-E801-E1137FF84519}"/>
              </a:ext>
            </a:extLst>
          </p:cNvPr>
          <p:cNvPicPr>
            <a:picLocks noChangeAspect="1"/>
          </p:cNvPicPr>
          <p:nvPr/>
        </p:nvPicPr>
        <p:blipFill>
          <a:blip r:embed="rId4"/>
          <a:stretch>
            <a:fillRect/>
          </a:stretch>
        </p:blipFill>
        <p:spPr>
          <a:xfrm>
            <a:off x="6460103" y="1502366"/>
            <a:ext cx="4624989" cy="2921601"/>
          </a:xfrm>
          <a:prstGeom prst="rect">
            <a:avLst/>
          </a:prstGeom>
        </p:spPr>
      </p:pic>
      <p:pic>
        <p:nvPicPr>
          <p:cNvPr id="12" name="Picture 11">
            <a:extLst>
              <a:ext uri="{FF2B5EF4-FFF2-40B4-BE49-F238E27FC236}">
                <a16:creationId xmlns:a16="http://schemas.microsoft.com/office/drawing/2014/main" id="{AD065BC8-5D07-0942-F334-A31416BBB78C}"/>
              </a:ext>
            </a:extLst>
          </p:cNvPr>
          <p:cNvPicPr>
            <a:picLocks noChangeAspect="1"/>
          </p:cNvPicPr>
          <p:nvPr/>
        </p:nvPicPr>
        <p:blipFill>
          <a:blip r:embed="rId5"/>
          <a:stretch>
            <a:fillRect/>
          </a:stretch>
        </p:blipFill>
        <p:spPr>
          <a:xfrm>
            <a:off x="6786758" y="4423967"/>
            <a:ext cx="4298334" cy="2159226"/>
          </a:xfrm>
          <a:prstGeom prst="rect">
            <a:avLst/>
          </a:prstGeom>
        </p:spPr>
      </p:pic>
      <p:cxnSp>
        <p:nvCxnSpPr>
          <p:cNvPr id="5" name="Straight Arrow Connector 4">
            <a:extLst>
              <a:ext uri="{FF2B5EF4-FFF2-40B4-BE49-F238E27FC236}">
                <a16:creationId xmlns:a16="http://schemas.microsoft.com/office/drawing/2014/main" id="{4AA0242A-D6A9-D19C-0D0A-8B4928834891}"/>
              </a:ext>
            </a:extLst>
          </p:cNvPr>
          <p:cNvCxnSpPr>
            <a:cxnSpLocks/>
          </p:cNvCxnSpPr>
          <p:nvPr/>
        </p:nvCxnSpPr>
        <p:spPr>
          <a:xfrm>
            <a:off x="7280031" y="2224953"/>
            <a:ext cx="0" cy="119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23D1C3-2E71-569B-676A-5A67FFE36164}"/>
              </a:ext>
            </a:extLst>
          </p:cNvPr>
          <p:cNvCxnSpPr>
            <a:cxnSpLocks/>
          </p:cNvCxnSpPr>
          <p:nvPr/>
        </p:nvCxnSpPr>
        <p:spPr>
          <a:xfrm>
            <a:off x="7285893" y="3014335"/>
            <a:ext cx="0" cy="277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774C3-4A13-140B-AEB4-601DC10D27FD}"/>
              </a:ext>
            </a:extLst>
          </p:cNvPr>
          <p:cNvCxnSpPr>
            <a:cxnSpLocks/>
          </p:cNvCxnSpPr>
          <p:nvPr/>
        </p:nvCxnSpPr>
        <p:spPr>
          <a:xfrm>
            <a:off x="7280031" y="2585443"/>
            <a:ext cx="0" cy="242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BA8481-6A39-26E2-97FB-6E87183EFCF7}"/>
              </a:ext>
            </a:extLst>
          </p:cNvPr>
          <p:cNvSpPr/>
          <p:nvPr/>
        </p:nvSpPr>
        <p:spPr>
          <a:xfrm>
            <a:off x="7197969" y="1827387"/>
            <a:ext cx="175846" cy="2104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61EF23C7-70C4-E0F1-253E-1BBFA6228AA1}"/>
              </a:ext>
            </a:extLst>
          </p:cNvPr>
          <p:cNvSpPr/>
          <p:nvPr/>
        </p:nvSpPr>
        <p:spPr>
          <a:xfrm>
            <a:off x="1430216" y="1841413"/>
            <a:ext cx="175846" cy="2104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9" name="Straight Arrow Connector 18">
            <a:extLst>
              <a:ext uri="{FF2B5EF4-FFF2-40B4-BE49-F238E27FC236}">
                <a16:creationId xmlns:a16="http://schemas.microsoft.com/office/drawing/2014/main" id="{2999AB28-96DE-5E7E-54CF-60E341F44490}"/>
              </a:ext>
            </a:extLst>
          </p:cNvPr>
          <p:cNvCxnSpPr>
            <a:cxnSpLocks/>
          </p:cNvCxnSpPr>
          <p:nvPr/>
        </p:nvCxnSpPr>
        <p:spPr>
          <a:xfrm flipV="1">
            <a:off x="1529862" y="2088900"/>
            <a:ext cx="0" cy="272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0992EA-0024-DA71-B72E-AA27F2528F5E}"/>
              </a:ext>
            </a:extLst>
          </p:cNvPr>
          <p:cNvCxnSpPr>
            <a:cxnSpLocks/>
          </p:cNvCxnSpPr>
          <p:nvPr/>
        </p:nvCxnSpPr>
        <p:spPr>
          <a:xfrm flipV="1">
            <a:off x="1524002" y="3417882"/>
            <a:ext cx="0" cy="298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909813-756C-6757-461D-0804C0BFBE00}"/>
              </a:ext>
            </a:extLst>
          </p:cNvPr>
          <p:cNvCxnSpPr>
            <a:cxnSpLocks/>
          </p:cNvCxnSpPr>
          <p:nvPr/>
        </p:nvCxnSpPr>
        <p:spPr>
          <a:xfrm flipV="1">
            <a:off x="1512278" y="3060765"/>
            <a:ext cx="0" cy="18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D8A8F7-0705-245C-5422-BB63EBBD30A8}"/>
              </a:ext>
            </a:extLst>
          </p:cNvPr>
          <p:cNvCxnSpPr>
            <a:cxnSpLocks/>
          </p:cNvCxnSpPr>
          <p:nvPr/>
        </p:nvCxnSpPr>
        <p:spPr>
          <a:xfrm flipV="1">
            <a:off x="1512278" y="2628447"/>
            <a:ext cx="0" cy="242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4B1C62-C8FC-5BCC-2244-1132D9FBFF43}"/>
              </a:ext>
            </a:extLst>
          </p:cNvPr>
          <p:cNvCxnSpPr>
            <a:cxnSpLocks/>
          </p:cNvCxnSpPr>
          <p:nvPr/>
        </p:nvCxnSpPr>
        <p:spPr>
          <a:xfrm>
            <a:off x="7280031" y="3495660"/>
            <a:ext cx="0" cy="270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Up Arrow 3">
            <a:extLst>
              <a:ext uri="{FF2B5EF4-FFF2-40B4-BE49-F238E27FC236}">
                <a16:creationId xmlns:a16="http://schemas.microsoft.com/office/drawing/2014/main" id="{3F589B74-8C71-1345-2F03-900DD4EEA349}"/>
              </a:ext>
            </a:extLst>
          </p:cNvPr>
          <p:cNvSpPr/>
          <p:nvPr/>
        </p:nvSpPr>
        <p:spPr>
          <a:xfrm>
            <a:off x="204443" y="5065702"/>
            <a:ext cx="484632" cy="97840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Up Arrow 6">
            <a:extLst>
              <a:ext uri="{FF2B5EF4-FFF2-40B4-BE49-F238E27FC236}">
                <a16:creationId xmlns:a16="http://schemas.microsoft.com/office/drawing/2014/main" id="{8AE333A1-0234-3195-AE41-13B7C7F21992}"/>
              </a:ext>
            </a:extLst>
          </p:cNvPr>
          <p:cNvSpPr/>
          <p:nvPr/>
        </p:nvSpPr>
        <p:spPr>
          <a:xfrm flipV="1">
            <a:off x="10842776" y="4963050"/>
            <a:ext cx="484632" cy="10810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9549D758-86E5-248F-049E-EABEA4EAA7C0}"/>
              </a:ext>
            </a:extLst>
          </p:cNvPr>
          <p:cNvSpPr txBox="1"/>
          <p:nvPr/>
        </p:nvSpPr>
        <p:spPr>
          <a:xfrm>
            <a:off x="973588" y="6550223"/>
            <a:ext cx="407515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Cytoskeleton / Cell Cycle/ Cellular Organization</a:t>
            </a:r>
          </a:p>
        </p:txBody>
      </p:sp>
      <p:sp>
        <p:nvSpPr>
          <p:cNvPr id="15" name="TextBox 14">
            <a:extLst>
              <a:ext uri="{FF2B5EF4-FFF2-40B4-BE49-F238E27FC236}">
                <a16:creationId xmlns:a16="http://schemas.microsoft.com/office/drawing/2014/main" id="{073602F0-9B94-B4C6-8F43-F2ED87262000}"/>
              </a:ext>
            </a:extLst>
          </p:cNvPr>
          <p:cNvSpPr txBox="1"/>
          <p:nvPr/>
        </p:nvSpPr>
        <p:spPr>
          <a:xfrm>
            <a:off x="7820803" y="6539922"/>
            <a:ext cx="225696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Immune System Processes</a:t>
            </a:r>
          </a:p>
        </p:txBody>
      </p:sp>
    </p:spTree>
    <p:extLst>
      <p:ext uri="{BB962C8B-B14F-4D97-AF65-F5344CB8AC3E}">
        <p14:creationId xmlns:p14="http://schemas.microsoft.com/office/powerpoint/2010/main" val="13315830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1938</Words>
  <Application>Microsoft Macintosh PowerPoint</Application>
  <PresentationFormat>Widescreen</PresentationFormat>
  <Paragraphs>186</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Helvetica</vt:lpstr>
      <vt:lpstr>Trebuchet MS</vt:lpstr>
      <vt:lpstr>verdana</vt:lpstr>
      <vt:lpstr>Wingdings 3</vt:lpstr>
      <vt:lpstr>Facet</vt:lpstr>
      <vt:lpstr>“To Tea, or Not to Tea”</vt:lpstr>
      <vt:lpstr>Project Background - Experiment</vt:lpstr>
      <vt:lpstr>Pre-Processing</vt:lpstr>
      <vt:lpstr>Pre-Processing</vt:lpstr>
      <vt:lpstr>Pre-Processing</vt:lpstr>
      <vt:lpstr>Results</vt:lpstr>
      <vt:lpstr>Results: Zonal Week 1 EGCG/CTRL</vt:lpstr>
      <vt:lpstr>Results: Zonal Week 1 EGCG/CTRL</vt:lpstr>
      <vt:lpstr>Results: Zonal Week 1 EGCG/CTRL</vt:lpstr>
      <vt:lpstr>Results: Zonal Week 1 EGCG/CTRL</vt:lpstr>
      <vt:lpstr>Results: Zonal Week 1 EGCG/CTRL</vt:lpstr>
      <vt:lpstr>Results: Zonal Week 1 EGCG/CTRL</vt:lpstr>
      <vt:lpstr>Results</vt:lpstr>
      <vt:lpstr>Results: Zonal Week 1 vs Week 2</vt:lpstr>
      <vt:lpstr>Results: Zonal Week 1 vs Week 2</vt:lpstr>
      <vt:lpstr>Results: Zonal Week 1 vs Week 2</vt:lpstr>
      <vt:lpstr>Results: Zonal Week 1 vs Week 2</vt:lpstr>
      <vt:lpstr>Results: Zonal Week 1 vs Week 2</vt:lpstr>
      <vt:lpstr>Results: Zonal Week 1 vs Week 2</vt:lpstr>
      <vt:lpstr>Results</vt:lpstr>
      <vt:lpstr>Results: “Interact5”  Week 1 vs Week 2 (Global Differential Response) </vt:lpstr>
      <vt:lpstr>Results: “Interact5”  Week 1 vs Week 2 (Global Differential Response) </vt:lpstr>
      <vt:lpstr>Results: “Interact5”  Week 1 vs Week 2 (Global Differential Response) </vt:lpstr>
      <vt:lpstr>Results: “Interact5”  Week 1 vs Week 2 (Global Differential Response) </vt:lpstr>
      <vt:lpstr>Results: “Interact5”  Week 1 vs Week 2 (Global Differential Response) </vt:lpstr>
      <vt:lpstr>Results: “Results: “Interact5”  Week 1 vs Week 2 (Global Differential Response) </vt:lpstr>
      <vt:lpstr>SUMMARY ALL Results</vt:lpstr>
      <vt:lpstr>Summary of Results  Effects of EGCG show an effect to processes relevant to Wound Healing: </vt:lpstr>
      <vt:lpstr>Summary of Results</vt:lpstr>
      <vt:lpstr>Results Comparison to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Tea, or Not to Tea”</dc:title>
  <dc:creator>Dawn Layman</dc:creator>
  <cp:lastModifiedBy>Dawn Layman</cp:lastModifiedBy>
  <cp:revision>5</cp:revision>
  <dcterms:created xsi:type="dcterms:W3CDTF">2023-05-08T00:21:09Z</dcterms:created>
  <dcterms:modified xsi:type="dcterms:W3CDTF">2023-05-08T22:36:09Z</dcterms:modified>
</cp:coreProperties>
</file>